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7" r:id="rId4"/>
    <p:sldId id="258" r:id="rId5"/>
    <p:sldId id="259" r:id="rId6"/>
    <p:sldId id="272" r:id="rId7"/>
    <p:sldId id="271" r:id="rId8"/>
    <p:sldId id="270" r:id="rId9"/>
    <p:sldId id="273" r:id="rId10"/>
    <p:sldId id="266" r:id="rId11"/>
    <p:sldId id="274" r:id="rId12"/>
    <p:sldId id="260" r:id="rId13"/>
    <p:sldId id="261" r:id="rId14"/>
    <p:sldId id="275" r:id="rId15"/>
    <p:sldId id="262" r:id="rId16"/>
    <p:sldId id="276" r:id="rId17"/>
    <p:sldId id="263" r:id="rId18"/>
    <p:sldId id="278" r:id="rId19"/>
    <p:sldId id="277" r:id="rId20"/>
    <p:sldId id="280" r:id="rId21"/>
    <p:sldId id="264" r:id="rId22"/>
    <p:sldId id="279" r:id="rId23"/>
    <p:sldId id="265" r:id="rId24"/>
    <p:sldId id="28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D4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E39D3-C309-8A44-E9FA-2FEF5327C9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5AC92D-28E1-12BD-01B4-C1BAB9DAC5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BED8C-2C88-0CF7-5895-50F5A95E5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68B25-26B2-420F-9266-931516E600AD}" type="datetimeFigureOut">
              <a:rPr lang="en-GB" smtClean="0"/>
              <a:t>19/08/2024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38616-8F3C-95E4-C647-AECE18997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3D309-C6B7-E918-DE73-417047F05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AB8C9-A57C-4FAA-A7A9-35507BF69D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9065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89896-CE46-9D23-6BD3-216B0F469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9BB55D-FF35-B94D-74B8-B4C3A13D76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3727C-0494-2C20-5C82-953893483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68B25-26B2-420F-9266-931516E600AD}" type="datetimeFigureOut">
              <a:rPr lang="en-GB" smtClean="0"/>
              <a:t>19/08/2024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BC0741-36E2-36F5-CD9A-F967CDC32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AD864-9C20-F24E-3C03-DE245D024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AB8C9-A57C-4FAA-A7A9-35507BF69D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7841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30715B-5222-14BB-424E-C8D9A2A5E0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675751-1C16-AE2D-F05D-AFC7656E22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AB69-9FAD-1516-C17F-16DEA8E03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68B25-26B2-420F-9266-931516E600AD}" type="datetimeFigureOut">
              <a:rPr lang="en-GB" smtClean="0"/>
              <a:t>19/08/2024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EC6C3-DBAA-D466-8ED7-302BF61DB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A1CA3-211B-F2A2-14BC-17853C5B8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AB8C9-A57C-4FAA-A7A9-35507BF69D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4731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F6927-B2DF-9214-3A1B-8BF03EE3E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B314F-A4DB-E985-D767-3B5D3E3A8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1258E-08A5-F85E-EA22-0992FD65A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68B25-26B2-420F-9266-931516E600AD}" type="datetimeFigureOut">
              <a:rPr lang="en-GB" smtClean="0"/>
              <a:t>19/08/2024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B07A0-C10B-20A4-B4B7-9ED449AE7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ECF9E-7AEB-4B3E-36B4-4C85BECA3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AB8C9-A57C-4FAA-A7A9-35507BF69D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5526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A26FA-F2E9-A302-1DE9-66ECCD062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CB46B-4078-AB7B-A85E-C6CBFCA1B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99D1D-5B36-3881-A26D-BCCE1D263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68B25-26B2-420F-9266-931516E600AD}" type="datetimeFigureOut">
              <a:rPr lang="en-GB" smtClean="0"/>
              <a:t>19/08/2024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A5FB12-D3E1-3022-A5DA-5E19BD364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A80E1-D02A-EB51-75F1-DAE4455CF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AB8C9-A57C-4FAA-A7A9-35507BF69D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6584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B9AEA-964B-4E6E-8FB1-D115F795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9A422-39A8-C312-9B57-BAF0E23762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7BF76-4EC0-C4C0-D4B2-230FBD94CE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B9217E-DAB8-F9B5-E875-6E05DC013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68B25-26B2-420F-9266-931516E600AD}" type="datetimeFigureOut">
              <a:rPr lang="en-GB" smtClean="0"/>
              <a:t>19/08/2024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BBFD41-8328-83A8-A91F-6C42F5AC1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D5098-C57E-D3BD-3A74-A4599769E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AB8C9-A57C-4FAA-A7A9-35507BF69D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7908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5FC4E-8AD1-5CF3-8780-934A402F0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29239E-E841-08C6-B498-6A2C105EE1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333DF-3E3C-A81F-85A6-3779C06BEC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70564A-DD8E-D229-9034-EB5495783E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1C9766-3474-8D11-E0C7-CCA0A74C71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9D587A-2322-6B3B-A025-1FEB6EE33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68B25-26B2-420F-9266-931516E600AD}" type="datetimeFigureOut">
              <a:rPr lang="en-GB" smtClean="0"/>
              <a:t>19/08/2024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EB455E-B4CF-5CD5-47D1-8FC2AED02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7BE357-ADAD-0B3D-082D-146142FE7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AB8C9-A57C-4FAA-A7A9-35507BF69D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89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5F7D9-C77D-9B1C-223B-63CC180F5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E7A92-D707-8440-D7B4-C2884165E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68B25-26B2-420F-9266-931516E600AD}" type="datetimeFigureOut">
              <a:rPr lang="en-GB" smtClean="0"/>
              <a:t>19/08/2024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1FDF3A-AD68-FDCE-CF6A-7B5F55564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A0538B-2C51-871A-11B5-DA0D15A52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AB8C9-A57C-4FAA-A7A9-35507BF69D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254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7EBAAE-65B8-56E6-B0BC-EA1C02224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68B25-26B2-420F-9266-931516E600AD}" type="datetimeFigureOut">
              <a:rPr lang="en-GB" smtClean="0"/>
              <a:t>19/08/2024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A5826-2F9E-1858-3E25-40132F58A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E841E-F697-CB13-915E-55833796C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AB8C9-A57C-4FAA-A7A9-35507BF69D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599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69700-1994-B283-8056-024218D18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C018D-FD7C-4D76-395E-56DF488DA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160173-3E94-40D6-0DA7-5B7B5521D4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1B13F1-4C0D-9FAD-81ED-1D4F428E1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68B25-26B2-420F-9266-931516E600AD}" type="datetimeFigureOut">
              <a:rPr lang="en-GB" smtClean="0"/>
              <a:t>19/08/2024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D4D238-CD36-83E2-22F2-B75657D97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7443FE-1C79-D0AE-A037-1069FB92B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AB8C9-A57C-4FAA-A7A9-35507BF69D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470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BA071-315E-06EB-5781-3072667A2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381098-6ED2-AA82-E28B-0AABEB481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A6E24-7A28-3611-3B8A-8841B63E51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FF57A0-4BE4-2E15-80FE-48151C44A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68B25-26B2-420F-9266-931516E600AD}" type="datetimeFigureOut">
              <a:rPr lang="en-GB" smtClean="0"/>
              <a:t>19/08/2024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E28276-84AB-EA36-2F21-766BE2DB4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F00536-61E1-8CD4-C72B-F4312FA12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AB8C9-A57C-4FAA-A7A9-35507BF69D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9717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9763EE-2F2A-210E-41C4-995F23F41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8DF39-F711-A7E3-9083-E10194EDE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82B8F-B629-6C1C-1314-FBB5F71B65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068B25-26B2-420F-9266-931516E600AD}" type="datetimeFigureOut">
              <a:rPr lang="en-GB" smtClean="0"/>
              <a:t>19/08/2024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808A3-5857-4A7E-E729-01A8B7E838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245AC-4587-EF70-06D8-4B05AD5AC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6AB8C9-A57C-4FAA-A7A9-35507BF69D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947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fastercapital.com/keyword/loan-amortization.html" TargetMode="External"/><Relationship Id="rId2" Type="http://schemas.openxmlformats.org/officeDocument/2006/relationships/hyperlink" Target="https://fastercapital.com/topics/factors-affecting-loan-defaul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FEFF4-7A60-E253-3835-BA7E2CF986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Sha’s ppt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9066DF-76BE-AC7F-1660-03479784A7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Project Final Presentation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7604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CD3AE-F454-1BE1-5A36-0A5CAEE31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Chosen Machine Learning Algorithms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4A485-E857-513D-A514-0E9DA2958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400" dirty="0"/>
              <a:t>Naïve Bayes</a:t>
            </a:r>
          </a:p>
          <a:p>
            <a:pPr lvl="1"/>
            <a:r>
              <a:rPr lang="en-SG" sz="2000" dirty="0"/>
              <a:t>Gaussian</a:t>
            </a:r>
          </a:p>
          <a:p>
            <a:pPr lvl="1"/>
            <a:r>
              <a:rPr lang="en-SG" sz="2000" dirty="0"/>
              <a:t>Complement (Multinominal)</a:t>
            </a:r>
            <a:br>
              <a:rPr lang="en-SG" sz="2000" dirty="0"/>
            </a:br>
            <a:r>
              <a:rPr lang="en-SG" sz="2000" dirty="0"/>
              <a:t>- particularly for imbalance dataset</a:t>
            </a:r>
          </a:p>
          <a:p>
            <a:r>
              <a:rPr lang="en-SG" sz="2400" dirty="0"/>
              <a:t>Random Forest</a:t>
            </a:r>
          </a:p>
          <a:p>
            <a:r>
              <a:rPr lang="en-SG" sz="2400" dirty="0"/>
              <a:t>Support Vector Machine (SVM)</a:t>
            </a:r>
          </a:p>
          <a:p>
            <a:pPr lvl="1"/>
            <a:r>
              <a:rPr lang="en-SG" sz="2000" dirty="0"/>
              <a:t>Kernel: Radial Basis Function (RBF)</a:t>
            </a:r>
          </a:p>
          <a:p>
            <a:r>
              <a:rPr lang="en-SG" sz="2400" dirty="0"/>
              <a:t>Voting Classifier</a:t>
            </a:r>
          </a:p>
          <a:p>
            <a:pPr lvl="1"/>
            <a:r>
              <a:rPr lang="en-SG" sz="2000" dirty="0"/>
              <a:t>Random Forest &amp; SVM</a:t>
            </a:r>
            <a:endParaRPr lang="en-GB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5D4E65-860E-F642-E615-05D4428130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02"/>
          <a:stretch/>
        </p:blipFill>
        <p:spPr>
          <a:xfrm>
            <a:off x="5818413" y="1362994"/>
            <a:ext cx="3789547" cy="500610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F58F2B8-B4EF-B38D-9F7E-4F074D412A12}"/>
              </a:ext>
            </a:extLst>
          </p:cNvPr>
          <p:cNvGrpSpPr/>
          <p:nvPr/>
        </p:nvGrpSpPr>
        <p:grpSpPr>
          <a:xfrm>
            <a:off x="9776687" y="1825625"/>
            <a:ext cx="2111828" cy="3751387"/>
            <a:chOff x="10051638" y="2425577"/>
            <a:chExt cx="2111828" cy="375138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BD176F-54A6-C93C-E630-6D2E28868FC3}"/>
                </a:ext>
              </a:extLst>
            </p:cNvPr>
            <p:cNvSpPr/>
            <p:nvPr/>
          </p:nvSpPr>
          <p:spPr>
            <a:xfrm>
              <a:off x="10095182" y="2515868"/>
              <a:ext cx="2024740" cy="3661096"/>
            </a:xfrm>
            <a:prstGeom prst="rect">
              <a:avLst/>
            </a:prstGeom>
            <a:noFill/>
            <a:ln>
              <a:solidFill>
                <a:srgbClr val="C6D4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6A8B008-977A-0740-419A-27DFF26407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814" t="4523" r="22032" b="85370"/>
            <a:stretch/>
          </p:blipFill>
          <p:spPr>
            <a:xfrm>
              <a:off x="10051638" y="2425577"/>
              <a:ext cx="2111828" cy="2376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6F9992F-A34A-D0B5-3BF3-6ADD47B431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28" t="19967" r="44519" b="10573"/>
            <a:stretch/>
          </p:blipFill>
          <p:spPr>
            <a:xfrm>
              <a:off x="10103263" y="2708521"/>
              <a:ext cx="1936337" cy="163285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9445ED0-27BC-4778-ACD3-9878F71668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571" t="19176" r="3908" b="4669"/>
            <a:stretch/>
          </p:blipFill>
          <p:spPr>
            <a:xfrm>
              <a:off x="10242136" y="4386717"/>
              <a:ext cx="1502230" cy="17902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9335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75F26-9913-E2A5-CF0C-F0ACBD7F2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Initial Base Models Performance</a:t>
            </a:r>
            <a:endParaRPr lang="en-GB" dirty="0"/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E250FD73-4E61-8508-5194-91F5C3904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094" y="1984776"/>
            <a:ext cx="2589844" cy="207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E038074-E465-E4E4-5825-095EA890C2D7}"/>
              </a:ext>
            </a:extLst>
          </p:cNvPr>
          <p:cNvGrpSpPr/>
          <p:nvPr/>
        </p:nvGrpSpPr>
        <p:grpSpPr>
          <a:xfrm>
            <a:off x="0" y="1903982"/>
            <a:ext cx="2718692" cy="2224740"/>
            <a:chOff x="8720679" y="284330"/>
            <a:chExt cx="2718692" cy="2224740"/>
          </a:xfrm>
        </p:grpSpPr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6ADDB330-AC6B-173C-0E01-12CD194BEC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0679" y="365124"/>
              <a:ext cx="2318400" cy="2143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17046-0F74-BF49-7C21-F8BBEBF15469}"/>
                </a:ext>
              </a:extLst>
            </p:cNvPr>
            <p:cNvSpPr txBox="1"/>
            <p:nvPr/>
          </p:nvSpPr>
          <p:spPr>
            <a:xfrm>
              <a:off x="9020165" y="284330"/>
              <a:ext cx="2419206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SG" sz="900" b="1" dirty="0"/>
                <a:t>Confusion Matrix – Gaussian Naïve Bayes</a:t>
              </a:r>
              <a:endParaRPr lang="en-GB" sz="900" b="1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A24BF69-704D-D888-0C37-A8F9B2006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92" y="4128722"/>
            <a:ext cx="2419206" cy="2168463"/>
          </a:xfrm>
          <a:prstGeom prst="rect">
            <a:avLst/>
          </a:prstGeom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40E94F7F-65DD-8303-D140-E170BA449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984" y="4143675"/>
            <a:ext cx="2318400" cy="214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8621A8A-68F7-1C8F-3892-42E19FF92A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733390"/>
              </p:ext>
            </p:extLst>
          </p:nvPr>
        </p:nvGraphicFramePr>
        <p:xfrm>
          <a:off x="97970" y="6119741"/>
          <a:ext cx="701390" cy="5640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695">
                  <a:extLst>
                    <a:ext uri="{9D8B030D-6E8A-4147-A177-3AD203B41FA5}">
                      <a16:colId xmlns:a16="http://schemas.microsoft.com/office/drawing/2014/main" val="1918346502"/>
                    </a:ext>
                  </a:extLst>
                </a:gridCol>
                <a:gridCol w="350695">
                  <a:extLst>
                    <a:ext uri="{9D8B030D-6E8A-4147-A177-3AD203B41FA5}">
                      <a16:colId xmlns:a16="http://schemas.microsoft.com/office/drawing/2014/main" val="1554516912"/>
                    </a:ext>
                  </a:extLst>
                </a:gridCol>
              </a:tblGrid>
              <a:tr h="282044">
                <a:tc>
                  <a:txBody>
                    <a:bodyPr/>
                    <a:lstStyle/>
                    <a:p>
                      <a:pPr algn="ctr"/>
                      <a:r>
                        <a:rPr lang="en-SG" sz="900" dirty="0"/>
                        <a:t>TN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900" dirty="0"/>
                        <a:t>FP</a:t>
                      </a:r>
                      <a:endParaRPr lang="en-GB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3980343"/>
                  </a:ext>
                </a:extLst>
              </a:tr>
              <a:tr h="282044">
                <a:tc>
                  <a:txBody>
                    <a:bodyPr/>
                    <a:lstStyle/>
                    <a:p>
                      <a:pPr algn="ctr"/>
                      <a:r>
                        <a:rPr lang="en-SG" sz="900" dirty="0"/>
                        <a:t>FN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900" dirty="0"/>
                        <a:t>TP</a:t>
                      </a:r>
                      <a:endParaRPr lang="en-GB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92630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60925CB-5417-3F62-AE4C-61B329D387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78501"/>
              </p:ext>
            </p:extLst>
          </p:nvPr>
        </p:nvGraphicFramePr>
        <p:xfrm>
          <a:off x="5789385" y="1514244"/>
          <a:ext cx="5998031" cy="17312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8752">
                  <a:extLst>
                    <a:ext uri="{9D8B030D-6E8A-4147-A177-3AD203B41FA5}">
                      <a16:colId xmlns:a16="http://schemas.microsoft.com/office/drawing/2014/main" val="2319781391"/>
                    </a:ext>
                  </a:extLst>
                </a:gridCol>
                <a:gridCol w="1509535">
                  <a:extLst>
                    <a:ext uri="{9D8B030D-6E8A-4147-A177-3AD203B41FA5}">
                      <a16:colId xmlns:a16="http://schemas.microsoft.com/office/drawing/2014/main" val="1650222890"/>
                    </a:ext>
                  </a:extLst>
                </a:gridCol>
                <a:gridCol w="930728">
                  <a:extLst>
                    <a:ext uri="{9D8B030D-6E8A-4147-A177-3AD203B41FA5}">
                      <a16:colId xmlns:a16="http://schemas.microsoft.com/office/drawing/2014/main" val="2359274972"/>
                    </a:ext>
                  </a:extLst>
                </a:gridCol>
                <a:gridCol w="999672">
                  <a:extLst>
                    <a:ext uri="{9D8B030D-6E8A-4147-A177-3AD203B41FA5}">
                      <a16:colId xmlns:a16="http://schemas.microsoft.com/office/drawing/2014/main" val="468318407"/>
                    </a:ext>
                  </a:extLst>
                </a:gridCol>
                <a:gridCol w="999672">
                  <a:extLst>
                    <a:ext uri="{9D8B030D-6E8A-4147-A177-3AD203B41FA5}">
                      <a16:colId xmlns:a16="http://schemas.microsoft.com/office/drawing/2014/main" val="813916659"/>
                    </a:ext>
                  </a:extLst>
                </a:gridCol>
                <a:gridCol w="999672">
                  <a:extLst>
                    <a:ext uri="{9D8B030D-6E8A-4147-A177-3AD203B41FA5}">
                      <a16:colId xmlns:a16="http://schemas.microsoft.com/office/drawing/2014/main" val="3402665719"/>
                    </a:ext>
                  </a:extLst>
                </a:gridCol>
              </a:tblGrid>
              <a:tr h="295324">
                <a:tc>
                  <a:txBody>
                    <a:bodyPr/>
                    <a:lstStyle/>
                    <a:p>
                      <a:r>
                        <a:rPr lang="en-SG" sz="1400" dirty="0"/>
                        <a:t>S/N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Model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Accuracy</a:t>
                      </a:r>
                    </a:p>
                    <a:p>
                      <a:r>
                        <a:rPr lang="en-GB" sz="1100" dirty="0"/>
                        <a:t>(TP+TN)/ALL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Precision</a:t>
                      </a:r>
                    </a:p>
                    <a:p>
                      <a:r>
                        <a:rPr lang="en-SG" sz="1100" dirty="0"/>
                        <a:t>(TP/TP+FP)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Recall</a:t>
                      </a:r>
                    </a:p>
                    <a:p>
                      <a:r>
                        <a:rPr lang="en-SG" sz="1100" dirty="0"/>
                        <a:t>(TP/TP+TN)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F1-score</a:t>
                      </a:r>
                    </a:p>
                    <a:p>
                      <a:endParaRPr lang="en-GB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02127"/>
                  </a:ext>
                </a:extLst>
              </a:tr>
              <a:tr h="295324">
                <a:tc>
                  <a:txBody>
                    <a:bodyPr/>
                    <a:lstStyle/>
                    <a:p>
                      <a:r>
                        <a:rPr lang="en-SG" sz="1400" dirty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Gaussian NB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0.840489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0.001443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0.002882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115613"/>
                  </a:ext>
                </a:extLst>
              </a:tr>
              <a:tr h="344401">
                <a:tc>
                  <a:txBody>
                    <a:bodyPr/>
                    <a:lstStyle/>
                    <a:p>
                      <a:r>
                        <a:rPr lang="en-SG" sz="1400" dirty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Complement NB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0.706189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0.281035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0.5386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0.369349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399736"/>
                  </a:ext>
                </a:extLst>
              </a:tr>
              <a:tr h="295324">
                <a:tc>
                  <a:txBody>
                    <a:bodyPr/>
                    <a:lstStyle/>
                    <a:p>
                      <a:r>
                        <a:rPr lang="en-SG" sz="1400" dirty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Random Forest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0.913099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0.996075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0.457792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0.627286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376314"/>
                  </a:ext>
                </a:extLst>
              </a:tr>
              <a:tr h="295324">
                <a:tc>
                  <a:txBody>
                    <a:bodyPr/>
                    <a:lstStyle/>
                    <a:p>
                      <a:r>
                        <a:rPr lang="en-SG" sz="1400" dirty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SVM (RBF kernel)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0.906788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0.85166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0.504329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0.633511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56501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A052E01-0A97-17C0-142C-2A2F23208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007460"/>
              </p:ext>
            </p:extLst>
          </p:nvPr>
        </p:nvGraphicFramePr>
        <p:xfrm>
          <a:off x="5769428" y="3566795"/>
          <a:ext cx="6017988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2998">
                  <a:extLst>
                    <a:ext uri="{9D8B030D-6E8A-4147-A177-3AD203B41FA5}">
                      <a16:colId xmlns:a16="http://schemas.microsoft.com/office/drawing/2014/main" val="4293374361"/>
                    </a:ext>
                  </a:extLst>
                </a:gridCol>
                <a:gridCol w="1002998">
                  <a:extLst>
                    <a:ext uri="{9D8B030D-6E8A-4147-A177-3AD203B41FA5}">
                      <a16:colId xmlns:a16="http://schemas.microsoft.com/office/drawing/2014/main" val="4261879733"/>
                    </a:ext>
                  </a:extLst>
                </a:gridCol>
                <a:gridCol w="1002998">
                  <a:extLst>
                    <a:ext uri="{9D8B030D-6E8A-4147-A177-3AD203B41FA5}">
                      <a16:colId xmlns:a16="http://schemas.microsoft.com/office/drawing/2014/main" val="1632901210"/>
                    </a:ext>
                  </a:extLst>
                </a:gridCol>
                <a:gridCol w="1002998">
                  <a:extLst>
                    <a:ext uri="{9D8B030D-6E8A-4147-A177-3AD203B41FA5}">
                      <a16:colId xmlns:a16="http://schemas.microsoft.com/office/drawing/2014/main" val="2039849778"/>
                    </a:ext>
                  </a:extLst>
                </a:gridCol>
                <a:gridCol w="1002998">
                  <a:extLst>
                    <a:ext uri="{9D8B030D-6E8A-4147-A177-3AD203B41FA5}">
                      <a16:colId xmlns:a16="http://schemas.microsoft.com/office/drawing/2014/main" val="2535569999"/>
                    </a:ext>
                  </a:extLst>
                </a:gridCol>
                <a:gridCol w="1002998">
                  <a:extLst>
                    <a:ext uri="{9D8B030D-6E8A-4147-A177-3AD203B41FA5}">
                      <a16:colId xmlns:a16="http://schemas.microsoft.com/office/drawing/2014/main" val="146531187"/>
                    </a:ext>
                  </a:extLst>
                </a:gridCol>
              </a:tblGrid>
              <a:tr h="287227">
                <a:tc gridSpan="5">
                  <a:txBody>
                    <a:bodyPr/>
                    <a:lstStyle/>
                    <a:p>
                      <a:r>
                        <a:rPr lang="en-SG" b="1" dirty="0"/>
                        <a:t>Gaussian NB – Cross Validation Scores:</a:t>
                      </a:r>
                      <a:endParaRPr lang="en-GB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/>
                        <a:t>Mean</a:t>
                      </a:r>
                      <a:endParaRPr lang="en-GB" b="1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83400"/>
                  </a:ext>
                </a:extLst>
              </a:tr>
              <a:tr h="287227">
                <a:tc>
                  <a:txBody>
                    <a:bodyPr/>
                    <a:lstStyle/>
                    <a:p>
                      <a:r>
                        <a:rPr lang="en-GB" dirty="0"/>
                        <a:t>0.8515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0.8545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0.8527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0.8534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0.8527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0.8530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005240"/>
                  </a:ext>
                </a:extLst>
              </a:tr>
              <a:tr h="287227">
                <a:tc gridSpan="5">
                  <a:txBody>
                    <a:bodyPr/>
                    <a:lstStyle/>
                    <a:p>
                      <a:r>
                        <a:rPr lang="en-SG" b="1" dirty="0"/>
                        <a:t>Complement NB – Cross Validation Scores:</a:t>
                      </a:r>
                      <a:endParaRPr lang="en-GB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b="1" dirty="0"/>
                        <a:t>Mean</a:t>
                      </a:r>
                      <a:endParaRPr lang="en-GB" b="1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193134"/>
                  </a:ext>
                </a:extLst>
              </a:tr>
              <a:tr h="287227">
                <a:tc>
                  <a:txBody>
                    <a:bodyPr/>
                    <a:lstStyle/>
                    <a:p>
                      <a:r>
                        <a:rPr lang="en-GB" dirty="0"/>
                        <a:t>0.7070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0.7068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0.7101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0.7067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0.7072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0.7076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199704"/>
                  </a:ext>
                </a:extLst>
              </a:tr>
              <a:tr h="287227">
                <a:tc gridSpan="5">
                  <a:txBody>
                    <a:bodyPr/>
                    <a:lstStyle/>
                    <a:p>
                      <a:r>
                        <a:rPr lang="en-SG" b="1" dirty="0"/>
                        <a:t>Random Forest – Cross Validation Scores:</a:t>
                      </a:r>
                      <a:endParaRPr lang="en-GB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b="1" dirty="0"/>
                        <a:t>Mean</a:t>
                      </a:r>
                      <a:endParaRPr lang="en-GB" b="1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77529"/>
                  </a:ext>
                </a:extLst>
              </a:tr>
              <a:tr h="287227">
                <a:tc>
                  <a:txBody>
                    <a:bodyPr/>
                    <a:lstStyle/>
                    <a:p>
                      <a:r>
                        <a:rPr lang="en-GB" dirty="0"/>
                        <a:t>0.9989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0.9978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0.9980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0.9984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0.9984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0.9983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725813"/>
                  </a:ext>
                </a:extLst>
              </a:tr>
              <a:tr h="287227">
                <a:tc gridSpan="5">
                  <a:txBody>
                    <a:bodyPr/>
                    <a:lstStyle/>
                    <a:p>
                      <a:r>
                        <a:rPr lang="en-SG" b="1" dirty="0"/>
                        <a:t>SVM RBF – Cross Validation Scores:</a:t>
                      </a:r>
                      <a:endParaRPr lang="en-GB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b="1" dirty="0"/>
                        <a:t>Mean</a:t>
                      </a:r>
                      <a:endParaRPr lang="en-GB" b="1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008090"/>
                  </a:ext>
                </a:extLst>
              </a:tr>
              <a:tr h="287227">
                <a:tc>
                  <a:txBody>
                    <a:bodyPr/>
                    <a:lstStyle/>
                    <a:p>
                      <a:r>
                        <a:rPr lang="en-SG" dirty="0"/>
                        <a:t>(skip)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(skip)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(skip)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(skip)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(skip)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/>
                        <a:t>(skip)</a:t>
                      </a:r>
                      <a:endParaRPr lang="en-GB" b="1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78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7508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75F26-9913-E2A5-CF0C-F0ACBD7F2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Initial Base Models Performance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C7EFF-0971-4FAD-D68A-025969576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713" y="4691850"/>
            <a:ext cx="7591425" cy="172402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1D9887D-94A9-3CA8-6702-773FE0F14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859" y="1694483"/>
            <a:ext cx="3747509" cy="29935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60CEFE-F710-6FC2-53A8-26EFC17C3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368" y="1690688"/>
            <a:ext cx="3603624" cy="29973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420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F4ADD-41E5-BE74-86DE-A5B8241F1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Strategies to Overcome Misclassification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06ECE-3B29-DA76-EEA6-AE72EB346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8428"/>
            <a:ext cx="10515600" cy="481148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SG" sz="2000" dirty="0"/>
              <a:t>Steps for error analysis &amp; subsequent model improvements (specifically, to increase TP &amp; TN):</a:t>
            </a:r>
          </a:p>
          <a:p>
            <a:r>
              <a:rPr lang="en-GB" sz="2000" dirty="0"/>
              <a:t>Error analysis with Confusion Matrix</a:t>
            </a:r>
          </a:p>
          <a:p>
            <a:pPr lvl="1"/>
            <a:r>
              <a:rPr lang="en-GB" sz="1600" dirty="0"/>
              <a:t>Indicates no. of FPs &amp; FNs for reduction to improve the model</a:t>
            </a:r>
          </a:p>
          <a:p>
            <a:r>
              <a:rPr lang="en-GB" sz="2000" dirty="0"/>
              <a:t>Cross-Validation</a:t>
            </a:r>
          </a:p>
          <a:p>
            <a:pPr lvl="1"/>
            <a:r>
              <a:rPr lang="en-GB" sz="1600" dirty="0"/>
              <a:t>Ensured model generalises well &amp; is not overfitted to particular subset of data.</a:t>
            </a:r>
            <a:endParaRPr lang="en-GB" sz="2000" dirty="0"/>
          </a:p>
          <a:p>
            <a:r>
              <a:rPr lang="en-GB" sz="2000" dirty="0"/>
              <a:t>Alternative Models</a:t>
            </a:r>
          </a:p>
          <a:p>
            <a:pPr lvl="1"/>
            <a:r>
              <a:rPr lang="en-GB" sz="1600" dirty="0"/>
              <a:t>Experiment with other models that might capture different relationships in the data to provide better performance.</a:t>
            </a:r>
          </a:p>
          <a:p>
            <a:r>
              <a:rPr lang="en-GB" sz="2000" dirty="0"/>
              <a:t>Class Imbalance Handling</a:t>
            </a:r>
          </a:p>
          <a:p>
            <a:pPr lvl="1"/>
            <a:r>
              <a:rPr lang="en-GB" sz="1600" dirty="0"/>
              <a:t>Consider oversampling minority class or undersampling majority class. (can improve recall for minority class)</a:t>
            </a:r>
          </a:p>
          <a:p>
            <a:r>
              <a:rPr lang="en-GB" sz="2000" dirty="0"/>
              <a:t>Hyperparameter Tuning</a:t>
            </a:r>
          </a:p>
          <a:p>
            <a:pPr lvl="1"/>
            <a:r>
              <a:rPr lang="en-GB" sz="1600" dirty="0"/>
              <a:t>Consider Grid Search/Random Search to find optimal parameters for model (improve performance for complex models)</a:t>
            </a:r>
          </a:p>
          <a:p>
            <a:r>
              <a:rPr lang="en-GB" sz="2000" dirty="0"/>
              <a:t>Inspect Misclassified Cases (preliminary only)</a:t>
            </a:r>
          </a:p>
          <a:p>
            <a:pPr lvl="1"/>
            <a:r>
              <a:rPr lang="en-GB" sz="1600" dirty="0"/>
              <a:t>Review those close to decision boundary. Understand why these cases were incorrectly classified for improvement insights.</a:t>
            </a:r>
          </a:p>
          <a:p>
            <a:r>
              <a:rPr lang="en-GB" sz="2000" dirty="0"/>
              <a:t>Threshold Tuning (not covered)</a:t>
            </a:r>
          </a:p>
          <a:p>
            <a:pPr lvl="1"/>
            <a:r>
              <a:rPr lang="en-GB" sz="1600" dirty="0"/>
              <a:t>Adjust decision threshold either to reduce FNs or FPs using ROC curve to max True Positive Rate (Recall) while keep False Positive Rate low.</a:t>
            </a:r>
          </a:p>
          <a:p>
            <a:r>
              <a:rPr lang="en-GB" sz="2000" dirty="0"/>
              <a:t>Feature Importance Analysis (not covered)</a:t>
            </a:r>
          </a:p>
          <a:p>
            <a:pPr lvl="1"/>
            <a:r>
              <a:rPr lang="en-GB" sz="1600" dirty="0"/>
              <a:t>Consider Feature Engineering (e.g. create new features/combine existing ones/adding intersection terms/polynomial features) or analyse feature weights.</a:t>
            </a:r>
          </a:p>
        </p:txBody>
      </p:sp>
    </p:spTree>
    <p:extLst>
      <p:ext uri="{BB962C8B-B14F-4D97-AF65-F5344CB8AC3E}">
        <p14:creationId xmlns:p14="http://schemas.microsoft.com/office/powerpoint/2010/main" val="1792073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F9C79-07A7-DCF5-690D-889E3231A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1. Feature Engineering – Feature Selection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D0658-DBF9-4D01-1D53-F6F4C193F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2568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sz="2000" dirty="0"/>
              <a:t>Business Reference:</a:t>
            </a:r>
          </a:p>
          <a:p>
            <a:r>
              <a:rPr lang="en-GB" sz="2000" dirty="0">
                <a:hlinkClick r:id="rId2"/>
              </a:rPr>
              <a:t>https://fastercapital.com/topics/factors-affecting-loan-default.html</a:t>
            </a:r>
            <a:r>
              <a:rPr lang="en-GB" sz="2000" dirty="0"/>
              <a:t> </a:t>
            </a:r>
          </a:p>
          <a:p>
            <a:r>
              <a:rPr lang="en-GB" sz="2000" dirty="0">
                <a:hlinkClick r:id="rId3"/>
              </a:rPr>
              <a:t>https://fastercapital.com/keyword/loan-amortization.html</a:t>
            </a:r>
            <a:r>
              <a:rPr lang="en-GB" sz="2000" dirty="0"/>
              <a:t> </a:t>
            </a:r>
          </a:p>
          <a:p>
            <a:pPr marL="0" indent="0">
              <a:buNone/>
            </a:pPr>
            <a:r>
              <a:rPr lang="en-GB" sz="2000" dirty="0"/>
              <a:t>Note: Reduction from original dataset features with a more focused set of features. Other preprocessing steps are the same from initial.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50EB71-F762-D5F1-DACB-F1CEF5B3A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343" y="1542596"/>
            <a:ext cx="6336167" cy="1850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14A63A-B962-708E-F3BB-C2A241172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1343" y="3570515"/>
            <a:ext cx="6336167" cy="11337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805971-8374-8BD0-B4D6-F298FF202F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1343" y="4977493"/>
            <a:ext cx="6336167" cy="138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73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F9C79-07A7-DCF5-690D-889E3231A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1. Feature Engineering – Feature Selection 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AF08421-9329-32A0-22EE-263CDD2772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014422"/>
              </p:ext>
            </p:extLst>
          </p:nvPr>
        </p:nvGraphicFramePr>
        <p:xfrm>
          <a:off x="97970" y="6119741"/>
          <a:ext cx="701390" cy="5640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695">
                  <a:extLst>
                    <a:ext uri="{9D8B030D-6E8A-4147-A177-3AD203B41FA5}">
                      <a16:colId xmlns:a16="http://schemas.microsoft.com/office/drawing/2014/main" val="1918346502"/>
                    </a:ext>
                  </a:extLst>
                </a:gridCol>
                <a:gridCol w="350695">
                  <a:extLst>
                    <a:ext uri="{9D8B030D-6E8A-4147-A177-3AD203B41FA5}">
                      <a16:colId xmlns:a16="http://schemas.microsoft.com/office/drawing/2014/main" val="1554516912"/>
                    </a:ext>
                  </a:extLst>
                </a:gridCol>
              </a:tblGrid>
              <a:tr h="282044">
                <a:tc>
                  <a:txBody>
                    <a:bodyPr/>
                    <a:lstStyle/>
                    <a:p>
                      <a:pPr algn="ctr"/>
                      <a:r>
                        <a:rPr lang="en-SG" sz="900" dirty="0"/>
                        <a:t>TN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900" dirty="0"/>
                        <a:t>FP</a:t>
                      </a:r>
                      <a:endParaRPr lang="en-GB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3980343"/>
                  </a:ext>
                </a:extLst>
              </a:tr>
              <a:tr h="282044">
                <a:tc>
                  <a:txBody>
                    <a:bodyPr/>
                    <a:lstStyle/>
                    <a:p>
                      <a:pPr algn="ctr"/>
                      <a:r>
                        <a:rPr lang="en-SG" sz="900" dirty="0"/>
                        <a:t>FN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900" dirty="0"/>
                        <a:t>TP</a:t>
                      </a:r>
                      <a:endParaRPr lang="en-GB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92630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7D0670D-ECDE-D242-9E41-DA2CFB97D1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375885"/>
              </p:ext>
            </p:extLst>
          </p:nvPr>
        </p:nvGraphicFramePr>
        <p:xfrm>
          <a:off x="5789385" y="1514244"/>
          <a:ext cx="5998031" cy="17312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8752">
                  <a:extLst>
                    <a:ext uri="{9D8B030D-6E8A-4147-A177-3AD203B41FA5}">
                      <a16:colId xmlns:a16="http://schemas.microsoft.com/office/drawing/2014/main" val="2319781391"/>
                    </a:ext>
                  </a:extLst>
                </a:gridCol>
                <a:gridCol w="1509535">
                  <a:extLst>
                    <a:ext uri="{9D8B030D-6E8A-4147-A177-3AD203B41FA5}">
                      <a16:colId xmlns:a16="http://schemas.microsoft.com/office/drawing/2014/main" val="1650222890"/>
                    </a:ext>
                  </a:extLst>
                </a:gridCol>
                <a:gridCol w="930728">
                  <a:extLst>
                    <a:ext uri="{9D8B030D-6E8A-4147-A177-3AD203B41FA5}">
                      <a16:colId xmlns:a16="http://schemas.microsoft.com/office/drawing/2014/main" val="2359274972"/>
                    </a:ext>
                  </a:extLst>
                </a:gridCol>
                <a:gridCol w="999672">
                  <a:extLst>
                    <a:ext uri="{9D8B030D-6E8A-4147-A177-3AD203B41FA5}">
                      <a16:colId xmlns:a16="http://schemas.microsoft.com/office/drawing/2014/main" val="468318407"/>
                    </a:ext>
                  </a:extLst>
                </a:gridCol>
                <a:gridCol w="999672">
                  <a:extLst>
                    <a:ext uri="{9D8B030D-6E8A-4147-A177-3AD203B41FA5}">
                      <a16:colId xmlns:a16="http://schemas.microsoft.com/office/drawing/2014/main" val="813916659"/>
                    </a:ext>
                  </a:extLst>
                </a:gridCol>
                <a:gridCol w="999672">
                  <a:extLst>
                    <a:ext uri="{9D8B030D-6E8A-4147-A177-3AD203B41FA5}">
                      <a16:colId xmlns:a16="http://schemas.microsoft.com/office/drawing/2014/main" val="3402665719"/>
                    </a:ext>
                  </a:extLst>
                </a:gridCol>
              </a:tblGrid>
              <a:tr h="295324">
                <a:tc>
                  <a:txBody>
                    <a:bodyPr/>
                    <a:lstStyle/>
                    <a:p>
                      <a:r>
                        <a:rPr lang="en-SG" sz="1400" dirty="0"/>
                        <a:t>S/N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Model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Accuracy</a:t>
                      </a:r>
                    </a:p>
                    <a:p>
                      <a:r>
                        <a:rPr lang="en-GB" sz="1100" dirty="0"/>
                        <a:t>(TP+TN)/ALL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Precision</a:t>
                      </a:r>
                    </a:p>
                    <a:p>
                      <a:r>
                        <a:rPr lang="en-SG" sz="1100" dirty="0"/>
                        <a:t>(TP/TP+FP)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Recall</a:t>
                      </a:r>
                    </a:p>
                    <a:p>
                      <a:r>
                        <a:rPr lang="en-SG" sz="1100" dirty="0"/>
                        <a:t>(TP/TP+TN)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F1-score</a:t>
                      </a:r>
                    </a:p>
                    <a:p>
                      <a:endParaRPr lang="en-GB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02127"/>
                  </a:ext>
                </a:extLst>
              </a:tr>
              <a:tr h="295324">
                <a:tc>
                  <a:txBody>
                    <a:bodyPr/>
                    <a:lstStyle/>
                    <a:p>
                      <a:r>
                        <a:rPr lang="en-SG" sz="1400" dirty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Gaussian NB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NA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NA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NA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NA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115613"/>
                  </a:ext>
                </a:extLst>
              </a:tr>
              <a:tr h="344401">
                <a:tc>
                  <a:txBody>
                    <a:bodyPr/>
                    <a:lstStyle/>
                    <a:p>
                      <a:r>
                        <a:rPr lang="en-SG" sz="1400" dirty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Complement NB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399736"/>
                  </a:ext>
                </a:extLst>
              </a:tr>
              <a:tr h="295324">
                <a:tc>
                  <a:txBody>
                    <a:bodyPr/>
                    <a:lstStyle/>
                    <a:p>
                      <a:r>
                        <a:rPr lang="en-SG" sz="1400" dirty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Random Forest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376314"/>
                  </a:ext>
                </a:extLst>
              </a:tr>
              <a:tr h="295324">
                <a:tc>
                  <a:txBody>
                    <a:bodyPr/>
                    <a:lstStyle/>
                    <a:p>
                      <a:r>
                        <a:rPr lang="en-SG" sz="1400" dirty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SVM (RBF kernel)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56501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91A5DDB-5186-33DA-C455-166E5CB2B2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779594"/>
              </p:ext>
            </p:extLst>
          </p:nvPr>
        </p:nvGraphicFramePr>
        <p:xfrm>
          <a:off x="5769428" y="3566795"/>
          <a:ext cx="6017988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2998">
                  <a:extLst>
                    <a:ext uri="{9D8B030D-6E8A-4147-A177-3AD203B41FA5}">
                      <a16:colId xmlns:a16="http://schemas.microsoft.com/office/drawing/2014/main" val="4293374361"/>
                    </a:ext>
                  </a:extLst>
                </a:gridCol>
                <a:gridCol w="1002998">
                  <a:extLst>
                    <a:ext uri="{9D8B030D-6E8A-4147-A177-3AD203B41FA5}">
                      <a16:colId xmlns:a16="http://schemas.microsoft.com/office/drawing/2014/main" val="4261879733"/>
                    </a:ext>
                  </a:extLst>
                </a:gridCol>
                <a:gridCol w="1002998">
                  <a:extLst>
                    <a:ext uri="{9D8B030D-6E8A-4147-A177-3AD203B41FA5}">
                      <a16:colId xmlns:a16="http://schemas.microsoft.com/office/drawing/2014/main" val="1632901210"/>
                    </a:ext>
                  </a:extLst>
                </a:gridCol>
                <a:gridCol w="1002998">
                  <a:extLst>
                    <a:ext uri="{9D8B030D-6E8A-4147-A177-3AD203B41FA5}">
                      <a16:colId xmlns:a16="http://schemas.microsoft.com/office/drawing/2014/main" val="2039849778"/>
                    </a:ext>
                  </a:extLst>
                </a:gridCol>
                <a:gridCol w="1002998">
                  <a:extLst>
                    <a:ext uri="{9D8B030D-6E8A-4147-A177-3AD203B41FA5}">
                      <a16:colId xmlns:a16="http://schemas.microsoft.com/office/drawing/2014/main" val="2535569999"/>
                    </a:ext>
                  </a:extLst>
                </a:gridCol>
                <a:gridCol w="1002998">
                  <a:extLst>
                    <a:ext uri="{9D8B030D-6E8A-4147-A177-3AD203B41FA5}">
                      <a16:colId xmlns:a16="http://schemas.microsoft.com/office/drawing/2014/main" val="146531187"/>
                    </a:ext>
                  </a:extLst>
                </a:gridCol>
              </a:tblGrid>
              <a:tr h="287227">
                <a:tc gridSpan="5">
                  <a:txBody>
                    <a:bodyPr/>
                    <a:lstStyle/>
                    <a:p>
                      <a:r>
                        <a:rPr lang="en-SG" b="1" dirty="0"/>
                        <a:t>Gaussian NB – Cross Validation Scores:</a:t>
                      </a:r>
                      <a:endParaRPr lang="en-GB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/>
                        <a:t>Mean</a:t>
                      </a:r>
                      <a:endParaRPr lang="en-GB" b="1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83400"/>
                  </a:ext>
                </a:extLst>
              </a:tr>
              <a:tr h="287227">
                <a:tc>
                  <a:txBody>
                    <a:bodyPr/>
                    <a:lstStyle/>
                    <a:p>
                      <a:r>
                        <a:rPr lang="en-SG" dirty="0"/>
                        <a:t>NA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NA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NA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NA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NA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/>
                        <a:t>NA</a:t>
                      </a:r>
                      <a:endParaRPr lang="en-GB" b="1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005240"/>
                  </a:ext>
                </a:extLst>
              </a:tr>
              <a:tr h="287227">
                <a:tc gridSpan="5">
                  <a:txBody>
                    <a:bodyPr/>
                    <a:lstStyle/>
                    <a:p>
                      <a:r>
                        <a:rPr lang="en-SG" b="1" dirty="0"/>
                        <a:t>Complement NB – Cross Validation Scores:</a:t>
                      </a:r>
                      <a:endParaRPr lang="en-GB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b="1" dirty="0"/>
                        <a:t>Mean</a:t>
                      </a:r>
                      <a:endParaRPr lang="en-GB" b="1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193134"/>
                  </a:ext>
                </a:extLst>
              </a:tr>
              <a:tr h="287227">
                <a:tc>
                  <a:txBody>
                    <a:bodyPr/>
                    <a:lstStyle/>
                    <a:p>
                      <a:r>
                        <a:rPr lang="en-GB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1.0000</a:t>
                      </a:r>
                      <a:endParaRPr lang="en-GB" b="1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199704"/>
                  </a:ext>
                </a:extLst>
              </a:tr>
              <a:tr h="287227">
                <a:tc gridSpan="5">
                  <a:txBody>
                    <a:bodyPr/>
                    <a:lstStyle/>
                    <a:p>
                      <a:r>
                        <a:rPr lang="en-SG" b="1" dirty="0"/>
                        <a:t>Random Forest – Cross Validation Scores:</a:t>
                      </a:r>
                      <a:endParaRPr lang="en-GB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b="1" dirty="0"/>
                        <a:t>Mean</a:t>
                      </a:r>
                      <a:endParaRPr lang="en-GB" b="1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77529"/>
                  </a:ext>
                </a:extLst>
              </a:tr>
              <a:tr h="287227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1.000</a:t>
                      </a:r>
                      <a:endParaRPr lang="en-GB" b="1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725813"/>
                  </a:ext>
                </a:extLst>
              </a:tr>
              <a:tr h="287227">
                <a:tc gridSpan="5">
                  <a:txBody>
                    <a:bodyPr/>
                    <a:lstStyle/>
                    <a:p>
                      <a:r>
                        <a:rPr lang="en-SG" b="1" dirty="0"/>
                        <a:t>SVM RBF – Cross Validation Scores:</a:t>
                      </a:r>
                      <a:endParaRPr lang="en-GB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b="1" dirty="0"/>
                        <a:t>Mean</a:t>
                      </a:r>
                      <a:endParaRPr lang="en-GB" b="1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008090"/>
                  </a:ext>
                </a:extLst>
              </a:tr>
              <a:tr h="287227">
                <a:tc>
                  <a:txBody>
                    <a:bodyPr/>
                    <a:lstStyle/>
                    <a:p>
                      <a:r>
                        <a:rPr lang="en-SG" dirty="0"/>
                        <a:t>(skip)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(skip)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(skip)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(skip)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(skip)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/>
                        <a:t>(skip)</a:t>
                      </a:r>
                      <a:endParaRPr lang="en-GB" b="1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78301"/>
                  </a:ext>
                </a:extLst>
              </a:tr>
            </a:tbl>
          </a:graphicData>
        </a:graphic>
      </p:graphicFrame>
      <p:pic>
        <p:nvPicPr>
          <p:cNvPr id="9218" name="Picture 2">
            <a:extLst>
              <a:ext uri="{FF2B5EF4-FFF2-40B4-BE49-F238E27FC236}">
                <a16:creationId xmlns:a16="http://schemas.microsoft.com/office/drawing/2014/main" id="{44DDAF3E-EEDA-04ED-D3B6-485DD167C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94" y="1799545"/>
            <a:ext cx="2436049" cy="195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50F14465-BBF8-88B1-119C-6FB74DB71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424" y="1839369"/>
            <a:ext cx="2187347" cy="196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0171B20B-AACF-6200-9091-B7E2B1505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518" y="3800004"/>
            <a:ext cx="2270412" cy="209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537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F9C79-07A7-DCF5-690D-889E3231A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1. Feature Engineering – Feature Selection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47CF2-4B41-762A-9FD3-22CC02F51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893" y="4666569"/>
            <a:ext cx="7324725" cy="1400175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DB31343A-DDBE-C3E0-BD69-1D5802B5E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638" y="1690688"/>
            <a:ext cx="3747600" cy="29936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75839E59-25A0-FF32-058F-5ED004B1A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676" y="1669222"/>
            <a:ext cx="3603600" cy="29973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451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A2621-9FA3-870C-FCC9-21AD43FCC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2. Oversampling – SMOTE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C25E2-F968-D1CB-223E-030C9E91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5097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sz="2000" dirty="0"/>
              <a:t>Note: SMOTE is only applied to Train dataset while Test dataset remained untouched.</a:t>
            </a:r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026A07-E0AD-F515-B422-2646C1507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03" y="3622931"/>
            <a:ext cx="4535941" cy="30476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571469-45D0-7087-89C3-666C03CC0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962" y="618331"/>
            <a:ext cx="4152472" cy="2810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9DE71E-E867-E483-34D7-52F036B64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6164" y="3622930"/>
            <a:ext cx="4871865" cy="304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66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A2621-9FA3-870C-FCC9-21AD43FCC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2. Oversampling – SMOTE </a:t>
            </a:r>
            <a:endParaRPr lang="en-GB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A0E4BBC-E99E-F049-3D91-AF9CE8F67E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468249"/>
              </p:ext>
            </p:extLst>
          </p:nvPr>
        </p:nvGraphicFramePr>
        <p:xfrm>
          <a:off x="5789385" y="1394499"/>
          <a:ext cx="5998031" cy="20360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8752">
                  <a:extLst>
                    <a:ext uri="{9D8B030D-6E8A-4147-A177-3AD203B41FA5}">
                      <a16:colId xmlns:a16="http://schemas.microsoft.com/office/drawing/2014/main" val="2319781391"/>
                    </a:ext>
                  </a:extLst>
                </a:gridCol>
                <a:gridCol w="1509535">
                  <a:extLst>
                    <a:ext uri="{9D8B030D-6E8A-4147-A177-3AD203B41FA5}">
                      <a16:colId xmlns:a16="http://schemas.microsoft.com/office/drawing/2014/main" val="1650222890"/>
                    </a:ext>
                  </a:extLst>
                </a:gridCol>
                <a:gridCol w="930728">
                  <a:extLst>
                    <a:ext uri="{9D8B030D-6E8A-4147-A177-3AD203B41FA5}">
                      <a16:colId xmlns:a16="http://schemas.microsoft.com/office/drawing/2014/main" val="2359274972"/>
                    </a:ext>
                  </a:extLst>
                </a:gridCol>
                <a:gridCol w="999672">
                  <a:extLst>
                    <a:ext uri="{9D8B030D-6E8A-4147-A177-3AD203B41FA5}">
                      <a16:colId xmlns:a16="http://schemas.microsoft.com/office/drawing/2014/main" val="468318407"/>
                    </a:ext>
                  </a:extLst>
                </a:gridCol>
                <a:gridCol w="999672">
                  <a:extLst>
                    <a:ext uri="{9D8B030D-6E8A-4147-A177-3AD203B41FA5}">
                      <a16:colId xmlns:a16="http://schemas.microsoft.com/office/drawing/2014/main" val="813916659"/>
                    </a:ext>
                  </a:extLst>
                </a:gridCol>
                <a:gridCol w="999672">
                  <a:extLst>
                    <a:ext uri="{9D8B030D-6E8A-4147-A177-3AD203B41FA5}">
                      <a16:colId xmlns:a16="http://schemas.microsoft.com/office/drawing/2014/main" val="3402665719"/>
                    </a:ext>
                  </a:extLst>
                </a:gridCol>
              </a:tblGrid>
              <a:tr h="295324">
                <a:tc>
                  <a:txBody>
                    <a:bodyPr/>
                    <a:lstStyle/>
                    <a:p>
                      <a:r>
                        <a:rPr lang="en-SG" sz="1400" dirty="0"/>
                        <a:t>S/N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Model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Accuracy</a:t>
                      </a:r>
                    </a:p>
                    <a:p>
                      <a:r>
                        <a:rPr lang="en-GB" sz="1100" dirty="0"/>
                        <a:t>(TP+TN)/ALL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Precision</a:t>
                      </a:r>
                    </a:p>
                    <a:p>
                      <a:r>
                        <a:rPr lang="en-SG" sz="1100" dirty="0"/>
                        <a:t>(TP/TP+FP)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Recall</a:t>
                      </a:r>
                    </a:p>
                    <a:p>
                      <a:r>
                        <a:rPr lang="en-SG" sz="1100" dirty="0"/>
                        <a:t>(TP/TP+TN)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F1-score</a:t>
                      </a:r>
                    </a:p>
                    <a:p>
                      <a:endParaRPr lang="en-GB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02127"/>
                  </a:ext>
                </a:extLst>
              </a:tr>
              <a:tr h="295324">
                <a:tc>
                  <a:txBody>
                    <a:bodyPr/>
                    <a:lstStyle/>
                    <a:p>
                      <a:r>
                        <a:rPr lang="en-SG" sz="1400" dirty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Gaussian NB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0.840489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1.000000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0.001443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0.002882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115613"/>
                  </a:ext>
                </a:extLst>
              </a:tr>
              <a:tr h="344401">
                <a:tc>
                  <a:txBody>
                    <a:bodyPr/>
                    <a:lstStyle/>
                    <a:p>
                      <a:r>
                        <a:rPr lang="en-SG" sz="1400" dirty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Complement NB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0.704720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0.278698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0.534271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0.366312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399736"/>
                  </a:ext>
                </a:extLst>
              </a:tr>
              <a:tr h="295324">
                <a:tc>
                  <a:txBody>
                    <a:bodyPr/>
                    <a:lstStyle/>
                    <a:p>
                      <a:r>
                        <a:rPr lang="en-SG" sz="1400" dirty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Random Forest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0.925460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0.994316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0.536436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0.696895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376314"/>
                  </a:ext>
                </a:extLst>
              </a:tr>
              <a:tr h="295324">
                <a:tc>
                  <a:txBody>
                    <a:bodyPr/>
                    <a:lstStyle/>
                    <a:p>
                      <a:r>
                        <a:rPr lang="en-SG" sz="1400" dirty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SVM (RBF kernel)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0.839394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0.498524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0.914141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0.645194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565014"/>
                  </a:ext>
                </a:extLst>
              </a:tr>
              <a:tr h="295324">
                <a:tc>
                  <a:txBody>
                    <a:bodyPr/>
                    <a:lstStyle/>
                    <a:p>
                      <a:r>
                        <a:rPr lang="en-SG" sz="1400" dirty="0"/>
                        <a:t>5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Voting (Hard)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0.924393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0.994580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0.529582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0.691149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1696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9DCA5C9-33BE-E9FC-071D-662D776C82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561797"/>
              </p:ext>
            </p:extLst>
          </p:nvPr>
        </p:nvGraphicFramePr>
        <p:xfrm>
          <a:off x="5769428" y="3566795"/>
          <a:ext cx="6017988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2998">
                  <a:extLst>
                    <a:ext uri="{9D8B030D-6E8A-4147-A177-3AD203B41FA5}">
                      <a16:colId xmlns:a16="http://schemas.microsoft.com/office/drawing/2014/main" val="4293374361"/>
                    </a:ext>
                  </a:extLst>
                </a:gridCol>
                <a:gridCol w="1002998">
                  <a:extLst>
                    <a:ext uri="{9D8B030D-6E8A-4147-A177-3AD203B41FA5}">
                      <a16:colId xmlns:a16="http://schemas.microsoft.com/office/drawing/2014/main" val="4261879733"/>
                    </a:ext>
                  </a:extLst>
                </a:gridCol>
                <a:gridCol w="1002998">
                  <a:extLst>
                    <a:ext uri="{9D8B030D-6E8A-4147-A177-3AD203B41FA5}">
                      <a16:colId xmlns:a16="http://schemas.microsoft.com/office/drawing/2014/main" val="1632901210"/>
                    </a:ext>
                  </a:extLst>
                </a:gridCol>
                <a:gridCol w="1002998">
                  <a:extLst>
                    <a:ext uri="{9D8B030D-6E8A-4147-A177-3AD203B41FA5}">
                      <a16:colId xmlns:a16="http://schemas.microsoft.com/office/drawing/2014/main" val="2039849778"/>
                    </a:ext>
                  </a:extLst>
                </a:gridCol>
                <a:gridCol w="1002998">
                  <a:extLst>
                    <a:ext uri="{9D8B030D-6E8A-4147-A177-3AD203B41FA5}">
                      <a16:colId xmlns:a16="http://schemas.microsoft.com/office/drawing/2014/main" val="2535569999"/>
                    </a:ext>
                  </a:extLst>
                </a:gridCol>
                <a:gridCol w="1002998">
                  <a:extLst>
                    <a:ext uri="{9D8B030D-6E8A-4147-A177-3AD203B41FA5}">
                      <a16:colId xmlns:a16="http://schemas.microsoft.com/office/drawing/2014/main" val="146531187"/>
                    </a:ext>
                  </a:extLst>
                </a:gridCol>
              </a:tblGrid>
              <a:tr h="287227">
                <a:tc gridSpan="5">
                  <a:txBody>
                    <a:bodyPr/>
                    <a:lstStyle/>
                    <a:p>
                      <a:r>
                        <a:rPr lang="en-SG" b="1" dirty="0"/>
                        <a:t>Gaussian NB – Cross Validation Scores:</a:t>
                      </a:r>
                      <a:endParaRPr lang="en-GB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/>
                        <a:t>Mean</a:t>
                      </a:r>
                      <a:endParaRPr lang="en-GB" b="1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83400"/>
                  </a:ext>
                </a:extLst>
              </a:tr>
              <a:tr h="287227">
                <a:tc>
                  <a:txBody>
                    <a:bodyPr/>
                    <a:lstStyle/>
                    <a:p>
                      <a:r>
                        <a:rPr lang="en-GB" dirty="0"/>
                        <a:t>0.5986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0.5955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0.5952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0.5956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0.5857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0.5942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005240"/>
                  </a:ext>
                </a:extLst>
              </a:tr>
              <a:tr h="287227">
                <a:tc gridSpan="5">
                  <a:txBody>
                    <a:bodyPr/>
                    <a:lstStyle/>
                    <a:p>
                      <a:r>
                        <a:rPr lang="en-SG" b="1" dirty="0"/>
                        <a:t>Complement NB – Cross Validation Scores:</a:t>
                      </a:r>
                      <a:endParaRPr lang="en-GB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b="1" dirty="0"/>
                        <a:t>Mean</a:t>
                      </a:r>
                      <a:endParaRPr lang="en-GB" b="1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193134"/>
                  </a:ext>
                </a:extLst>
              </a:tr>
              <a:tr h="287227">
                <a:tc>
                  <a:txBody>
                    <a:bodyPr/>
                    <a:lstStyle/>
                    <a:p>
                      <a:r>
                        <a:rPr lang="en-GB" dirty="0"/>
                        <a:t>0.6515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0.65730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0.6511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0.6567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0.6497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0.6533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199704"/>
                  </a:ext>
                </a:extLst>
              </a:tr>
              <a:tr h="287227">
                <a:tc gridSpan="5">
                  <a:txBody>
                    <a:bodyPr/>
                    <a:lstStyle/>
                    <a:p>
                      <a:r>
                        <a:rPr lang="en-SG" b="1" dirty="0"/>
                        <a:t>Random Forest – Cross Validation Scores:</a:t>
                      </a:r>
                      <a:endParaRPr lang="en-GB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b="1" dirty="0"/>
                        <a:t>Mean</a:t>
                      </a:r>
                      <a:endParaRPr lang="en-GB" b="1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77529"/>
                  </a:ext>
                </a:extLst>
              </a:tr>
              <a:tr h="287227">
                <a:tc>
                  <a:txBody>
                    <a:bodyPr/>
                    <a:lstStyle/>
                    <a:p>
                      <a:r>
                        <a:rPr lang="en-GB" dirty="0"/>
                        <a:t>0.9990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0.9983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0.9985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0.9987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0.9158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0.9821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725813"/>
                  </a:ext>
                </a:extLst>
              </a:tr>
              <a:tr h="287227">
                <a:tc gridSpan="5">
                  <a:txBody>
                    <a:bodyPr/>
                    <a:lstStyle/>
                    <a:p>
                      <a:r>
                        <a:rPr lang="en-SG" b="1" dirty="0"/>
                        <a:t>SVM RBF – Cross Validation Scores:</a:t>
                      </a:r>
                      <a:endParaRPr lang="en-GB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b="1" dirty="0"/>
                        <a:t>Mean</a:t>
                      </a:r>
                      <a:endParaRPr lang="en-GB" b="1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008090"/>
                  </a:ext>
                </a:extLst>
              </a:tr>
              <a:tr h="287227">
                <a:tc>
                  <a:txBody>
                    <a:bodyPr/>
                    <a:lstStyle/>
                    <a:p>
                      <a:r>
                        <a:rPr lang="en-SG" dirty="0"/>
                        <a:t>(skip)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(skip)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(skip)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(skip)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(skip)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/>
                        <a:t>(skip)</a:t>
                      </a:r>
                      <a:endParaRPr lang="en-GB" b="1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78301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D7570920-B7B7-0F3F-9CF9-4CDB3BED534C}"/>
              </a:ext>
            </a:extLst>
          </p:cNvPr>
          <p:cNvGrpSpPr/>
          <p:nvPr/>
        </p:nvGrpSpPr>
        <p:grpSpPr>
          <a:xfrm>
            <a:off x="185739" y="1697152"/>
            <a:ext cx="2685353" cy="2241079"/>
            <a:chOff x="185739" y="1697152"/>
            <a:chExt cx="2685353" cy="2241079"/>
          </a:xfrm>
        </p:grpSpPr>
        <p:pic>
          <p:nvPicPr>
            <p:cNvPr id="8194" name="Picture 2">
              <a:extLst>
                <a:ext uri="{FF2B5EF4-FFF2-40B4-BE49-F238E27FC236}">
                  <a16:creationId xmlns:a16="http://schemas.microsoft.com/office/drawing/2014/main" id="{FD1020D6-5F1A-02EB-E579-A92D117170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739" y="1794285"/>
              <a:ext cx="2318400" cy="2143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E033CF-89C4-A4E1-358B-EF1ADEA598DC}"/>
                </a:ext>
              </a:extLst>
            </p:cNvPr>
            <p:cNvSpPr txBox="1"/>
            <p:nvPr/>
          </p:nvSpPr>
          <p:spPr>
            <a:xfrm>
              <a:off x="451886" y="1697152"/>
              <a:ext cx="2419206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SG" sz="900" b="1" dirty="0"/>
                <a:t>Confusion Matrix – Gaussian Naïve Bayes</a:t>
              </a:r>
              <a:endParaRPr lang="en-GB" sz="900" b="1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1ED4CAE-5B45-4926-3F42-417705A5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286" y="1812568"/>
            <a:ext cx="2588400" cy="2076946"/>
          </a:xfrm>
          <a:prstGeom prst="rect">
            <a:avLst/>
          </a:prstGeom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12D4F2EC-943A-5F5A-3A45-FD3CC9C2E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9" y="4035364"/>
            <a:ext cx="2419200" cy="216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364232-8E2E-20BE-9F20-6AB82C57D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091196"/>
              </p:ext>
            </p:extLst>
          </p:nvPr>
        </p:nvGraphicFramePr>
        <p:xfrm>
          <a:off x="97970" y="6119741"/>
          <a:ext cx="701390" cy="5640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695">
                  <a:extLst>
                    <a:ext uri="{9D8B030D-6E8A-4147-A177-3AD203B41FA5}">
                      <a16:colId xmlns:a16="http://schemas.microsoft.com/office/drawing/2014/main" val="1918346502"/>
                    </a:ext>
                  </a:extLst>
                </a:gridCol>
                <a:gridCol w="350695">
                  <a:extLst>
                    <a:ext uri="{9D8B030D-6E8A-4147-A177-3AD203B41FA5}">
                      <a16:colId xmlns:a16="http://schemas.microsoft.com/office/drawing/2014/main" val="1554516912"/>
                    </a:ext>
                  </a:extLst>
                </a:gridCol>
              </a:tblGrid>
              <a:tr h="282044">
                <a:tc>
                  <a:txBody>
                    <a:bodyPr/>
                    <a:lstStyle/>
                    <a:p>
                      <a:pPr algn="ctr"/>
                      <a:r>
                        <a:rPr lang="en-SG" sz="900" dirty="0"/>
                        <a:t>TN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900" dirty="0"/>
                        <a:t>FP</a:t>
                      </a:r>
                      <a:endParaRPr lang="en-GB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3980343"/>
                  </a:ext>
                </a:extLst>
              </a:tr>
              <a:tr h="282044">
                <a:tc>
                  <a:txBody>
                    <a:bodyPr/>
                    <a:lstStyle/>
                    <a:p>
                      <a:pPr algn="ctr"/>
                      <a:r>
                        <a:rPr lang="en-SG" sz="900" dirty="0"/>
                        <a:t>FN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900" dirty="0"/>
                        <a:t>TP</a:t>
                      </a:r>
                      <a:endParaRPr lang="en-GB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926309"/>
                  </a:ext>
                </a:extLst>
              </a:tr>
            </a:tbl>
          </a:graphicData>
        </a:graphic>
      </p:graphicFrame>
      <p:pic>
        <p:nvPicPr>
          <p:cNvPr id="8198" name="Picture 6">
            <a:extLst>
              <a:ext uri="{FF2B5EF4-FFF2-40B4-BE49-F238E27FC236}">
                <a16:creationId xmlns:a16="http://schemas.microsoft.com/office/drawing/2014/main" id="{5B15E60D-0B18-071C-7A73-DBD7583FD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708" y="4088875"/>
            <a:ext cx="2318400" cy="214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506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A2621-9FA3-870C-FCC9-21AD43FCC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2. Oversampling – SMOTE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0E5D74-DD37-AF2B-B89E-B4720B1BF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909" y="4535261"/>
            <a:ext cx="7553325" cy="1924050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544055EB-71D7-DA72-7036-1921CD6B0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880" y="1541616"/>
            <a:ext cx="3747600" cy="29936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566EA6E3-F49E-18BB-21EF-79B630D16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366" y="1537914"/>
            <a:ext cx="3603600" cy="29973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4769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4D143-0007-6AC5-D917-216F49D25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Initial Review of Loan Default dataset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E17DA-C592-4174-58A4-39E254BCA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000" dirty="0"/>
              <a:t>Supervised binary classification problem.</a:t>
            </a:r>
            <a:endParaRPr lang="en-GB" sz="2000" dirty="0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6479E5B-34C7-C930-2768-F2EEE7C58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187" y="1417863"/>
            <a:ext cx="3026003" cy="53122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053612-307F-5BF2-9BC9-28D056DC6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051" y="2223405"/>
            <a:ext cx="2138873" cy="45066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17BCC2-CD2B-8E5C-03B9-90D4B3B8A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9924" y="2223406"/>
            <a:ext cx="1882461" cy="4506686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97172C40-EDE2-C2F9-BCD0-449EE9FAC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08" y="2394899"/>
            <a:ext cx="3922939" cy="4163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578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1920E-BEED-44F9-6732-33DBE9C7A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3. Hyperparameter Tuning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9F000-A2B0-BF85-2FD1-B422C59D1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SG" dirty="0"/>
              <a:t>Complement Naïve Bayes</a:t>
            </a:r>
          </a:p>
          <a:p>
            <a:pPr lvl="1"/>
            <a:r>
              <a:rPr lang="en-SG" dirty="0"/>
              <a:t>Technique: Grid Search</a:t>
            </a:r>
          </a:p>
          <a:p>
            <a:pPr lvl="1"/>
            <a:r>
              <a:rPr lang="en-SG" dirty="0"/>
              <a:t>Params: </a:t>
            </a:r>
            <a:br>
              <a:rPr lang="en-SG" dirty="0"/>
            </a:br>
            <a:r>
              <a:rPr lang="en-GB" dirty="0"/>
              <a:t>alpha = [0.01, 0.1, 0.5, 1.0, 2.0, 5.0, 10.0]</a:t>
            </a:r>
          </a:p>
          <a:p>
            <a:pPr lvl="1"/>
            <a:r>
              <a:rPr lang="en-GB" dirty="0"/>
              <a:t>Output:</a:t>
            </a:r>
            <a:br>
              <a:rPr lang="en-GB" dirty="0"/>
            </a:br>
            <a:r>
              <a:rPr lang="en-GB" dirty="0"/>
              <a:t>Fitting 5 folds for each of 7 candidates, totalling 35 fits</a:t>
            </a:r>
            <a:br>
              <a:rPr lang="en-GB" dirty="0"/>
            </a:br>
            <a:r>
              <a:rPr lang="en-GB" dirty="0"/>
              <a:t>Best parameters: {'alpha': 10.0}</a:t>
            </a:r>
            <a:br>
              <a:rPr lang="en-GB" dirty="0"/>
            </a:br>
            <a:r>
              <a:rPr lang="en-GB" dirty="0"/>
              <a:t>Best cross-validation score: 0.7095</a:t>
            </a:r>
            <a:endParaRPr lang="en-SG" dirty="0"/>
          </a:p>
          <a:p>
            <a:r>
              <a:rPr lang="en-SG" dirty="0"/>
              <a:t>Random Forest</a:t>
            </a:r>
          </a:p>
          <a:p>
            <a:pPr lvl="1"/>
            <a:r>
              <a:rPr lang="en-SG" dirty="0"/>
              <a:t>Technique: Random Search</a:t>
            </a:r>
          </a:p>
          <a:p>
            <a:pPr lvl="1"/>
            <a:r>
              <a:rPr lang="en-SG" dirty="0"/>
              <a:t>Params:</a:t>
            </a:r>
            <a:br>
              <a:rPr lang="en-SG" dirty="0"/>
            </a:br>
            <a:r>
              <a:rPr lang="pt-BR" dirty="0"/>
              <a:t>n_estimators: randint(25, 50, 100)</a:t>
            </a:r>
            <a:br>
              <a:rPr lang="en-SG" dirty="0"/>
            </a:br>
            <a:r>
              <a:rPr lang="fr-FR" dirty="0" err="1"/>
              <a:t>max_depth</a:t>
            </a:r>
            <a:r>
              <a:rPr lang="fr-FR" dirty="0"/>
              <a:t>: [10, 20, 30]</a:t>
            </a:r>
            <a:br>
              <a:rPr lang="en-SG" dirty="0"/>
            </a:br>
            <a:r>
              <a:rPr lang="en-SG" dirty="0" err="1"/>
              <a:t>min_samples_split</a:t>
            </a:r>
            <a:r>
              <a:rPr lang="en-SG" dirty="0"/>
              <a:t>: </a:t>
            </a:r>
            <a:r>
              <a:rPr lang="en-SG" dirty="0" err="1"/>
              <a:t>randint</a:t>
            </a:r>
            <a:r>
              <a:rPr lang="en-SG" dirty="0"/>
              <a:t>(2, 5, 10)</a:t>
            </a:r>
            <a:br>
              <a:rPr lang="en-SG" dirty="0"/>
            </a:br>
            <a:r>
              <a:rPr lang="en-SG" dirty="0" err="1"/>
              <a:t>min_samples_leaf</a:t>
            </a:r>
            <a:r>
              <a:rPr lang="en-SG" dirty="0"/>
              <a:t>: </a:t>
            </a:r>
            <a:r>
              <a:rPr lang="en-SG" dirty="0" err="1"/>
              <a:t>randint</a:t>
            </a:r>
            <a:r>
              <a:rPr lang="en-SG" dirty="0"/>
              <a:t>(1, 2, 4)</a:t>
            </a:r>
            <a:br>
              <a:rPr lang="en-SG" dirty="0"/>
            </a:br>
            <a:r>
              <a:rPr lang="en-SG" dirty="0" err="1"/>
              <a:t>max_features</a:t>
            </a:r>
            <a:r>
              <a:rPr lang="en-SG" dirty="0"/>
              <a:t>: ['auto', 'sqrt', 'log2']</a:t>
            </a:r>
          </a:p>
          <a:p>
            <a:pPr lvl="1"/>
            <a:r>
              <a:rPr lang="en-SG" dirty="0"/>
              <a:t>Output:</a:t>
            </a:r>
            <a:br>
              <a:rPr lang="en-SG" dirty="0"/>
            </a:br>
            <a:r>
              <a:rPr lang="en-GB" dirty="0"/>
              <a:t>Fitting 5 folds for each of 7 candidates, totalling 35 fits</a:t>
            </a:r>
            <a:br>
              <a:rPr lang="en-GB" dirty="0"/>
            </a:br>
            <a:r>
              <a:rPr lang="en-GB" dirty="0"/>
              <a:t>Best parameters: {'</a:t>
            </a:r>
            <a:r>
              <a:rPr lang="en-GB" dirty="0" err="1"/>
              <a:t>max_depth</a:t>
            </a:r>
            <a:r>
              <a:rPr lang="en-GB" dirty="0"/>
              <a:t>': 30, '</a:t>
            </a:r>
            <a:r>
              <a:rPr lang="en-GB" dirty="0" err="1"/>
              <a:t>max_features</a:t>
            </a:r>
            <a:r>
              <a:rPr lang="en-GB" dirty="0"/>
              <a:t>': 'sqrt', '</a:t>
            </a:r>
            <a:r>
              <a:rPr lang="en-GB" dirty="0" err="1"/>
              <a:t>min_samples_leaf</a:t>
            </a:r>
            <a:r>
              <a:rPr lang="en-GB" dirty="0"/>
              <a:t>': 5, '</a:t>
            </a:r>
            <a:r>
              <a:rPr lang="en-GB" dirty="0" err="1"/>
              <a:t>min_samples_split</a:t>
            </a:r>
            <a:r>
              <a:rPr lang="en-GB" dirty="0"/>
              <a:t>': 14, '</a:t>
            </a:r>
            <a:r>
              <a:rPr lang="en-GB" dirty="0" err="1"/>
              <a:t>n_estimators</a:t>
            </a:r>
            <a:r>
              <a:rPr lang="en-GB" dirty="0"/>
              <a:t>': 127}</a:t>
            </a:r>
            <a:br>
              <a:rPr lang="en-GB" dirty="0"/>
            </a:br>
            <a:r>
              <a:rPr lang="en-GB" dirty="0"/>
              <a:t>Best cross-validation score: 0.9990</a:t>
            </a:r>
          </a:p>
        </p:txBody>
      </p:sp>
    </p:spTree>
    <p:extLst>
      <p:ext uri="{BB962C8B-B14F-4D97-AF65-F5344CB8AC3E}">
        <p14:creationId xmlns:p14="http://schemas.microsoft.com/office/powerpoint/2010/main" val="1118043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1920E-BEED-44F9-6732-33DBE9C7A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3. Hyperparameter Tuning</a:t>
            </a:r>
            <a:endParaRPr lang="en-GB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6B4880E-E11E-771F-5559-2C39301B99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112302"/>
              </p:ext>
            </p:extLst>
          </p:nvPr>
        </p:nvGraphicFramePr>
        <p:xfrm>
          <a:off x="5789385" y="1514244"/>
          <a:ext cx="5998031" cy="17312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8752">
                  <a:extLst>
                    <a:ext uri="{9D8B030D-6E8A-4147-A177-3AD203B41FA5}">
                      <a16:colId xmlns:a16="http://schemas.microsoft.com/office/drawing/2014/main" val="2319781391"/>
                    </a:ext>
                  </a:extLst>
                </a:gridCol>
                <a:gridCol w="1509535">
                  <a:extLst>
                    <a:ext uri="{9D8B030D-6E8A-4147-A177-3AD203B41FA5}">
                      <a16:colId xmlns:a16="http://schemas.microsoft.com/office/drawing/2014/main" val="1650222890"/>
                    </a:ext>
                  </a:extLst>
                </a:gridCol>
                <a:gridCol w="930728">
                  <a:extLst>
                    <a:ext uri="{9D8B030D-6E8A-4147-A177-3AD203B41FA5}">
                      <a16:colId xmlns:a16="http://schemas.microsoft.com/office/drawing/2014/main" val="2359274972"/>
                    </a:ext>
                  </a:extLst>
                </a:gridCol>
                <a:gridCol w="999672">
                  <a:extLst>
                    <a:ext uri="{9D8B030D-6E8A-4147-A177-3AD203B41FA5}">
                      <a16:colId xmlns:a16="http://schemas.microsoft.com/office/drawing/2014/main" val="468318407"/>
                    </a:ext>
                  </a:extLst>
                </a:gridCol>
                <a:gridCol w="999672">
                  <a:extLst>
                    <a:ext uri="{9D8B030D-6E8A-4147-A177-3AD203B41FA5}">
                      <a16:colId xmlns:a16="http://schemas.microsoft.com/office/drawing/2014/main" val="813916659"/>
                    </a:ext>
                  </a:extLst>
                </a:gridCol>
                <a:gridCol w="999672">
                  <a:extLst>
                    <a:ext uri="{9D8B030D-6E8A-4147-A177-3AD203B41FA5}">
                      <a16:colId xmlns:a16="http://schemas.microsoft.com/office/drawing/2014/main" val="3402665719"/>
                    </a:ext>
                  </a:extLst>
                </a:gridCol>
              </a:tblGrid>
              <a:tr h="295324">
                <a:tc>
                  <a:txBody>
                    <a:bodyPr/>
                    <a:lstStyle/>
                    <a:p>
                      <a:r>
                        <a:rPr lang="en-SG" sz="1400" dirty="0"/>
                        <a:t>S/N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Model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Accuracy</a:t>
                      </a:r>
                    </a:p>
                    <a:p>
                      <a:r>
                        <a:rPr lang="en-GB" sz="1100" dirty="0"/>
                        <a:t>(TP+TN)/ALL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Precision</a:t>
                      </a:r>
                    </a:p>
                    <a:p>
                      <a:r>
                        <a:rPr lang="en-SG" sz="1100" dirty="0"/>
                        <a:t>(TP/TP+FP)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Recall</a:t>
                      </a:r>
                    </a:p>
                    <a:p>
                      <a:r>
                        <a:rPr lang="en-SG" sz="1100" dirty="0"/>
                        <a:t>(TP/TP+TN)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F1-score</a:t>
                      </a:r>
                    </a:p>
                    <a:p>
                      <a:endParaRPr lang="en-GB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02127"/>
                  </a:ext>
                </a:extLst>
              </a:tr>
              <a:tr h="295324">
                <a:tc>
                  <a:txBody>
                    <a:bodyPr/>
                    <a:lstStyle/>
                    <a:p>
                      <a:r>
                        <a:rPr lang="en-SG" sz="1400" dirty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Gaussian NB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NA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NA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NA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NA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115613"/>
                  </a:ext>
                </a:extLst>
              </a:tr>
              <a:tr h="344401">
                <a:tc>
                  <a:txBody>
                    <a:bodyPr/>
                    <a:lstStyle/>
                    <a:p>
                      <a:r>
                        <a:rPr lang="en-SG" sz="1400" dirty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Complement NB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0.707745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0.28243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0.53842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0.370508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399736"/>
                  </a:ext>
                </a:extLst>
              </a:tr>
              <a:tr h="295324">
                <a:tc>
                  <a:txBody>
                    <a:bodyPr/>
                    <a:lstStyle/>
                    <a:p>
                      <a:r>
                        <a:rPr lang="en-SG" sz="1400" dirty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Random Forest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0.918199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0.98915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0.493326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0.658322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376314"/>
                  </a:ext>
                </a:extLst>
              </a:tr>
              <a:tr h="295324">
                <a:tc>
                  <a:txBody>
                    <a:bodyPr/>
                    <a:lstStyle/>
                    <a:p>
                      <a:r>
                        <a:rPr lang="en-SG" sz="1400" dirty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SVM (RBF kernel)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(skip)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(skip)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(skip)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(skip)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56501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D13C4BD-9539-358E-055D-E81F2E5508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039688"/>
              </p:ext>
            </p:extLst>
          </p:nvPr>
        </p:nvGraphicFramePr>
        <p:xfrm>
          <a:off x="5769428" y="3566795"/>
          <a:ext cx="6017988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2998">
                  <a:extLst>
                    <a:ext uri="{9D8B030D-6E8A-4147-A177-3AD203B41FA5}">
                      <a16:colId xmlns:a16="http://schemas.microsoft.com/office/drawing/2014/main" val="4293374361"/>
                    </a:ext>
                  </a:extLst>
                </a:gridCol>
                <a:gridCol w="1002998">
                  <a:extLst>
                    <a:ext uri="{9D8B030D-6E8A-4147-A177-3AD203B41FA5}">
                      <a16:colId xmlns:a16="http://schemas.microsoft.com/office/drawing/2014/main" val="4261879733"/>
                    </a:ext>
                  </a:extLst>
                </a:gridCol>
                <a:gridCol w="1002998">
                  <a:extLst>
                    <a:ext uri="{9D8B030D-6E8A-4147-A177-3AD203B41FA5}">
                      <a16:colId xmlns:a16="http://schemas.microsoft.com/office/drawing/2014/main" val="1632901210"/>
                    </a:ext>
                  </a:extLst>
                </a:gridCol>
                <a:gridCol w="1002998">
                  <a:extLst>
                    <a:ext uri="{9D8B030D-6E8A-4147-A177-3AD203B41FA5}">
                      <a16:colId xmlns:a16="http://schemas.microsoft.com/office/drawing/2014/main" val="2039849778"/>
                    </a:ext>
                  </a:extLst>
                </a:gridCol>
                <a:gridCol w="1002998">
                  <a:extLst>
                    <a:ext uri="{9D8B030D-6E8A-4147-A177-3AD203B41FA5}">
                      <a16:colId xmlns:a16="http://schemas.microsoft.com/office/drawing/2014/main" val="2535569999"/>
                    </a:ext>
                  </a:extLst>
                </a:gridCol>
                <a:gridCol w="1002998">
                  <a:extLst>
                    <a:ext uri="{9D8B030D-6E8A-4147-A177-3AD203B41FA5}">
                      <a16:colId xmlns:a16="http://schemas.microsoft.com/office/drawing/2014/main" val="146531187"/>
                    </a:ext>
                  </a:extLst>
                </a:gridCol>
              </a:tblGrid>
              <a:tr h="287227">
                <a:tc gridSpan="5">
                  <a:txBody>
                    <a:bodyPr/>
                    <a:lstStyle/>
                    <a:p>
                      <a:r>
                        <a:rPr lang="en-SG" b="1" dirty="0"/>
                        <a:t>Gaussian NB – Cross Validation Scores:</a:t>
                      </a:r>
                      <a:endParaRPr lang="en-GB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/>
                        <a:t>Best</a:t>
                      </a:r>
                      <a:endParaRPr lang="en-GB" b="1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83400"/>
                  </a:ext>
                </a:extLst>
              </a:tr>
              <a:tr h="287227">
                <a:tc>
                  <a:txBody>
                    <a:bodyPr/>
                    <a:lstStyle/>
                    <a:p>
                      <a:r>
                        <a:rPr lang="en-SG" dirty="0"/>
                        <a:t>NA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NA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NA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NA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NA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/>
                        <a:t>NA</a:t>
                      </a:r>
                      <a:endParaRPr lang="en-GB" b="1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005240"/>
                  </a:ext>
                </a:extLst>
              </a:tr>
              <a:tr h="287227">
                <a:tc gridSpan="5">
                  <a:txBody>
                    <a:bodyPr/>
                    <a:lstStyle/>
                    <a:p>
                      <a:r>
                        <a:rPr lang="en-SG" b="1" dirty="0"/>
                        <a:t>Complement NB – Cross Validation Scores:</a:t>
                      </a:r>
                      <a:endParaRPr lang="en-GB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b="1" dirty="0"/>
                        <a:t>Best</a:t>
                      </a:r>
                      <a:endParaRPr lang="en-GB" b="1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193134"/>
                  </a:ext>
                </a:extLst>
              </a:tr>
              <a:tr h="287227">
                <a:tc>
                  <a:txBody>
                    <a:bodyPr/>
                    <a:lstStyle/>
                    <a:p>
                      <a:r>
                        <a:rPr lang="en-SG" dirty="0"/>
                        <a:t>(skip)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(skip)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(skip)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(skip)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(skip)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0.7095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199704"/>
                  </a:ext>
                </a:extLst>
              </a:tr>
              <a:tr h="287227">
                <a:tc gridSpan="5">
                  <a:txBody>
                    <a:bodyPr/>
                    <a:lstStyle/>
                    <a:p>
                      <a:r>
                        <a:rPr lang="en-SG" b="1" dirty="0"/>
                        <a:t>Random Forest – Cross Validation Scores:</a:t>
                      </a:r>
                      <a:endParaRPr lang="en-GB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b="1" dirty="0"/>
                        <a:t>Best</a:t>
                      </a:r>
                      <a:endParaRPr lang="en-GB" b="1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77529"/>
                  </a:ext>
                </a:extLst>
              </a:tr>
              <a:tr h="287227">
                <a:tc>
                  <a:txBody>
                    <a:bodyPr/>
                    <a:lstStyle/>
                    <a:p>
                      <a:r>
                        <a:rPr lang="en-SG" dirty="0"/>
                        <a:t>(skip)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(skip)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(skip)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(skip)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(skip)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0.9990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725813"/>
                  </a:ext>
                </a:extLst>
              </a:tr>
              <a:tr h="287227">
                <a:tc gridSpan="5">
                  <a:txBody>
                    <a:bodyPr/>
                    <a:lstStyle/>
                    <a:p>
                      <a:r>
                        <a:rPr lang="en-SG" b="1" dirty="0"/>
                        <a:t>SVM RBF – Cross Validation Scores:</a:t>
                      </a:r>
                      <a:endParaRPr lang="en-GB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b="1" dirty="0"/>
                        <a:t>Best</a:t>
                      </a:r>
                      <a:endParaRPr lang="en-GB" b="1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008090"/>
                  </a:ext>
                </a:extLst>
              </a:tr>
              <a:tr h="287227">
                <a:tc>
                  <a:txBody>
                    <a:bodyPr/>
                    <a:lstStyle/>
                    <a:p>
                      <a:r>
                        <a:rPr lang="en-SG" dirty="0"/>
                        <a:t>(skip)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(skip)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(skip)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(skip)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(skip)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/>
                        <a:t>(skip)</a:t>
                      </a:r>
                      <a:endParaRPr lang="en-GB" b="1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78301"/>
                  </a:ext>
                </a:extLst>
              </a:tr>
            </a:tbl>
          </a:graphicData>
        </a:graphic>
      </p:graphicFrame>
      <p:pic>
        <p:nvPicPr>
          <p:cNvPr id="7170" name="Picture 2">
            <a:extLst>
              <a:ext uri="{FF2B5EF4-FFF2-40B4-BE49-F238E27FC236}">
                <a16:creationId xmlns:a16="http://schemas.microsoft.com/office/drawing/2014/main" id="{B2C406B9-B99D-C04A-44C9-7E3ABE946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85" y="3999001"/>
            <a:ext cx="2437200" cy="182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F527C6D6-197C-E4F0-B3EA-D9B3CAF2F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385" y="3999001"/>
            <a:ext cx="2271600" cy="1887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83C9DA3-D952-6F98-DEDB-936960603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091196"/>
              </p:ext>
            </p:extLst>
          </p:nvPr>
        </p:nvGraphicFramePr>
        <p:xfrm>
          <a:off x="97970" y="6119741"/>
          <a:ext cx="701390" cy="5640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695">
                  <a:extLst>
                    <a:ext uri="{9D8B030D-6E8A-4147-A177-3AD203B41FA5}">
                      <a16:colId xmlns:a16="http://schemas.microsoft.com/office/drawing/2014/main" val="1918346502"/>
                    </a:ext>
                  </a:extLst>
                </a:gridCol>
                <a:gridCol w="350695">
                  <a:extLst>
                    <a:ext uri="{9D8B030D-6E8A-4147-A177-3AD203B41FA5}">
                      <a16:colId xmlns:a16="http://schemas.microsoft.com/office/drawing/2014/main" val="1554516912"/>
                    </a:ext>
                  </a:extLst>
                </a:gridCol>
              </a:tblGrid>
              <a:tr h="282044">
                <a:tc>
                  <a:txBody>
                    <a:bodyPr/>
                    <a:lstStyle/>
                    <a:p>
                      <a:pPr algn="ctr"/>
                      <a:r>
                        <a:rPr lang="en-SG" sz="900" dirty="0"/>
                        <a:t>TN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900" dirty="0"/>
                        <a:t>FP</a:t>
                      </a:r>
                      <a:endParaRPr lang="en-GB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3980343"/>
                  </a:ext>
                </a:extLst>
              </a:tr>
              <a:tr h="282044">
                <a:tc>
                  <a:txBody>
                    <a:bodyPr/>
                    <a:lstStyle/>
                    <a:p>
                      <a:pPr algn="ctr"/>
                      <a:r>
                        <a:rPr lang="en-SG" sz="900" dirty="0"/>
                        <a:t>FN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900" dirty="0"/>
                        <a:t>TP</a:t>
                      </a:r>
                      <a:endParaRPr lang="en-GB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92630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64B1ED3-56F9-FEA9-A527-4729802A0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185" y="1511632"/>
            <a:ext cx="5282973" cy="7738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AFDF52-9F65-2918-0CFF-68D4978DD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185" y="2399858"/>
            <a:ext cx="5282973" cy="85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659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1920E-BEED-44F9-6732-33DBE9C7A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3. Hyperparameter Tuning</a:t>
            </a:r>
            <a:endParaRPr lang="en-GB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DCA3A43-5944-D122-B5CC-694203CEE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685" y="4688035"/>
            <a:ext cx="8083997" cy="1091279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C91C7292-F6AE-2BBA-817F-0F50C90D5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084" y="1703578"/>
            <a:ext cx="3747600" cy="29936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5466CCB8-ED92-0839-0616-9C7F27F67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191" y="1712460"/>
            <a:ext cx="3603600" cy="29973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212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52802-3798-D4AF-19E3-4EF609E57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4. Error Analysis (Test vs Predicted)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155C16-A593-81D8-0941-7957D3E70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701575"/>
            <a:ext cx="3603600" cy="34549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9241A9-61D9-D2A8-9825-32340BFBFBE4}"/>
              </a:ext>
            </a:extLst>
          </p:cNvPr>
          <p:cNvSpPr txBox="1"/>
          <p:nvPr/>
        </p:nvSpPr>
        <p:spPr>
          <a:xfrm>
            <a:off x="1103300" y="1358842"/>
            <a:ext cx="185420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1100" b="1" dirty="0"/>
              <a:t>Complement Naïve Bayes</a:t>
            </a:r>
            <a:endParaRPr lang="en-GB" sz="11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A3EBC2-F7D4-F6BA-082B-5483F8D9E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657" y="1701575"/>
            <a:ext cx="3603600" cy="34548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F36626E-9EEE-D25B-CA2A-8655F857D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714" y="1701575"/>
            <a:ext cx="3603600" cy="34548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0C9E36-D575-8368-B22F-52EAE1F0039A}"/>
              </a:ext>
            </a:extLst>
          </p:cNvPr>
          <p:cNvSpPr txBox="1"/>
          <p:nvPr/>
        </p:nvSpPr>
        <p:spPr>
          <a:xfrm>
            <a:off x="5490028" y="1360799"/>
            <a:ext cx="121194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1100" b="1" dirty="0"/>
              <a:t>Random Forest</a:t>
            </a:r>
            <a:endParaRPr lang="en-GB" sz="11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130C49-D0E6-F33B-6AA4-38A44BC0A040}"/>
              </a:ext>
            </a:extLst>
          </p:cNvPr>
          <p:cNvSpPr txBox="1"/>
          <p:nvPr/>
        </p:nvSpPr>
        <p:spPr>
          <a:xfrm>
            <a:off x="9387655" y="1358842"/>
            <a:ext cx="137371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1100" b="1" dirty="0"/>
              <a:t>SVM (Kernel: RBF)</a:t>
            </a:r>
            <a:endParaRPr lang="en-GB" sz="1100" b="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BDF1DC7-63AB-07F5-3539-5772B33EB6D5}"/>
              </a:ext>
            </a:extLst>
          </p:cNvPr>
          <p:cNvCxnSpPr>
            <a:cxnSpLocks/>
          </p:cNvCxnSpPr>
          <p:nvPr/>
        </p:nvCxnSpPr>
        <p:spPr>
          <a:xfrm flipV="1">
            <a:off x="6537436" y="2173029"/>
            <a:ext cx="0" cy="2870796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699CAF-187C-68FB-A0C2-9A3D806276E9}"/>
              </a:ext>
            </a:extLst>
          </p:cNvPr>
          <p:cNvCxnSpPr>
            <a:cxnSpLocks/>
          </p:cNvCxnSpPr>
          <p:nvPr/>
        </p:nvCxnSpPr>
        <p:spPr>
          <a:xfrm flipH="1">
            <a:off x="4438650" y="3505200"/>
            <a:ext cx="3124200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6B96E81-787D-4EF5-DC63-268605836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48187"/>
            <a:ext cx="10515600" cy="124673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SG" sz="2400" dirty="0"/>
              <a:t>Random Forest</a:t>
            </a:r>
          </a:p>
          <a:p>
            <a:pPr lvl="1"/>
            <a:r>
              <a:rPr lang="en-SG" sz="2000" dirty="0"/>
              <a:t>Potential to use </a:t>
            </a:r>
            <a:r>
              <a:rPr lang="en-SG" sz="2000" dirty="0" err="1"/>
              <a:t>interest_rate_spread</a:t>
            </a:r>
            <a:r>
              <a:rPr lang="en-SG" sz="2000" dirty="0"/>
              <a:t> to create new feature based on range (green line) to separate between default &amp; non-default.</a:t>
            </a:r>
          </a:p>
          <a:p>
            <a:pPr marL="0" indent="0">
              <a:buNone/>
            </a:pPr>
            <a:r>
              <a:rPr lang="en-SG" sz="2400" dirty="0"/>
              <a:t>Complement Naïve Bayes, SVM (Kernel: RBF)</a:t>
            </a:r>
          </a:p>
          <a:p>
            <a:pPr lvl="1"/>
            <a:r>
              <a:rPr lang="en-SG" sz="2000" dirty="0"/>
              <a:t>Current features are difficult to find segregation. Have to explore create new features with e.g. polynomial degree.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985323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52802-3798-D4AF-19E3-4EF609E57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4. Error Analysis (Test vs Predicted)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DD53BF-915C-525C-8198-D3AB88996D76}"/>
              </a:ext>
            </a:extLst>
          </p:cNvPr>
          <p:cNvSpPr txBox="1"/>
          <p:nvPr/>
        </p:nvSpPr>
        <p:spPr>
          <a:xfrm>
            <a:off x="1103300" y="1358842"/>
            <a:ext cx="185420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1100" b="1" dirty="0"/>
              <a:t>Complement Naïve Bayes</a:t>
            </a:r>
            <a:endParaRPr lang="en-GB" sz="11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16016F-B413-23B6-56FC-C4F1604697FC}"/>
              </a:ext>
            </a:extLst>
          </p:cNvPr>
          <p:cNvSpPr txBox="1"/>
          <p:nvPr/>
        </p:nvSpPr>
        <p:spPr>
          <a:xfrm>
            <a:off x="5490026" y="1358842"/>
            <a:ext cx="121194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1100" b="1" dirty="0"/>
              <a:t>Random Forest</a:t>
            </a:r>
            <a:endParaRPr lang="en-GB" sz="11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242D7E-8C30-FF00-8635-D409C9F985B6}"/>
              </a:ext>
            </a:extLst>
          </p:cNvPr>
          <p:cNvSpPr txBox="1"/>
          <p:nvPr/>
        </p:nvSpPr>
        <p:spPr>
          <a:xfrm>
            <a:off x="9387655" y="1358842"/>
            <a:ext cx="137371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1100" b="1" dirty="0"/>
              <a:t>SVM (Kernel: RBF)</a:t>
            </a:r>
            <a:endParaRPr lang="en-GB" sz="1100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79928E4-5A4D-E85D-698A-F03D30107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713" y="1690688"/>
            <a:ext cx="3603600" cy="2294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9C88696-9CA7-084A-746C-05CBA2F96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198" y="1690688"/>
            <a:ext cx="3603600" cy="2294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8C1F6AF-2B44-C959-B0B5-1611C651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90688"/>
            <a:ext cx="3603600" cy="2294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099F48-1DE4-C558-9FD7-2333488819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2713" y="4120963"/>
            <a:ext cx="3603600" cy="3103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681EAE-C606-9328-992F-E2F7043498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4200" y="4121798"/>
            <a:ext cx="3603600" cy="2903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D1A742-D99C-FD4C-64EF-8538886ABA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4102893"/>
            <a:ext cx="3603600" cy="31007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12440-E044-1CA8-D451-7EE552AB7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69711"/>
            <a:ext cx="10515600" cy="154681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SG" sz="2400" dirty="0"/>
              <a:t>Complement Naïve Bayes</a:t>
            </a:r>
          </a:p>
          <a:p>
            <a:pPr lvl="1"/>
            <a:r>
              <a:rPr lang="en-SG" sz="2000" dirty="0"/>
              <a:t>Actual non-default (0) was highly predicted wrongly. About 80% of misclassification.</a:t>
            </a:r>
          </a:p>
          <a:p>
            <a:pPr marL="0" indent="0">
              <a:buNone/>
            </a:pPr>
            <a:r>
              <a:rPr lang="en-SG" sz="2400" dirty="0"/>
              <a:t>Random Forest</a:t>
            </a:r>
          </a:p>
          <a:p>
            <a:pPr lvl="1"/>
            <a:r>
              <a:rPr lang="en-SG" sz="2000" dirty="0"/>
              <a:t>Actual default (1) was highly predicted wrongly. Majority of misclassification.</a:t>
            </a:r>
          </a:p>
          <a:p>
            <a:pPr marL="0" indent="0">
              <a:buNone/>
            </a:pPr>
            <a:r>
              <a:rPr lang="en-SG" sz="2400" dirty="0"/>
              <a:t>SVM (Kernel: RBF)</a:t>
            </a:r>
          </a:p>
          <a:p>
            <a:pPr lvl="1"/>
            <a:r>
              <a:rPr lang="en-SG" sz="2000" dirty="0"/>
              <a:t>Actual default (1) was highly predicted wrongly. About 83% of misclassification.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185978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4D143-0007-6AC5-D917-216F49D25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Initial Review of Loan Default dataset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E17DA-C592-4174-58A4-39E254BCA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000" dirty="0"/>
              <a:t>Supervised binary classification problem.</a:t>
            </a:r>
            <a:endParaRPr lang="en-GB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19B59F-1CD0-4756-14EF-2E4E1E278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95" y="2263085"/>
            <a:ext cx="3413807" cy="23703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0D233B0-7E99-1D61-FF5D-23628FE6C4FA}"/>
              </a:ext>
            </a:extLst>
          </p:cNvPr>
          <p:cNvGrpSpPr/>
          <p:nvPr/>
        </p:nvGrpSpPr>
        <p:grpSpPr>
          <a:xfrm>
            <a:off x="352425" y="4719992"/>
            <a:ext cx="3789663" cy="2010101"/>
            <a:chOff x="2475139" y="297737"/>
            <a:chExt cx="3789663" cy="201010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C5FA58-DF1B-611F-5B55-22DAB266E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75139" y="297737"/>
              <a:ext cx="3789663" cy="66937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2803BE2-3A06-D70B-60C9-1F785E83B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75139" y="967107"/>
              <a:ext cx="1403577" cy="134073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C1F553C-05F5-ED11-A43C-1EE9E6126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78716" y="967108"/>
              <a:ext cx="1158189" cy="134073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691632D-D887-7B8C-6EE4-552AB5730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36906" y="967107"/>
              <a:ext cx="1227896" cy="134073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3EA90C9-2BC2-0043-0591-43F35AA728A5}"/>
                </a:ext>
              </a:extLst>
            </p:cNvPr>
            <p:cNvSpPr txBox="1"/>
            <p:nvPr/>
          </p:nvSpPr>
          <p:spPr>
            <a:xfrm>
              <a:off x="2626860" y="912676"/>
              <a:ext cx="7511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400" dirty="0">
                  <a:solidFill>
                    <a:schemeClr val="bg1"/>
                  </a:solidFill>
                </a:rPr>
                <a:t>(Total)</a:t>
              </a:r>
              <a:endParaRPr lang="en-GB" sz="14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1B83EE6-63F4-C37C-E8D9-B4B94D8295EB}"/>
                </a:ext>
              </a:extLst>
            </p:cNvPr>
            <p:cNvSpPr txBox="1"/>
            <p:nvPr/>
          </p:nvSpPr>
          <p:spPr>
            <a:xfrm>
              <a:off x="3900487" y="957473"/>
              <a:ext cx="7511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400" dirty="0">
                  <a:solidFill>
                    <a:schemeClr val="bg1"/>
                  </a:solidFill>
                </a:rPr>
                <a:t>(Train)</a:t>
              </a:r>
              <a:endParaRPr lang="en-GB" sz="14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E8D8A5C-0BFE-E1B6-09D7-E737097A05F3}"/>
                </a:ext>
              </a:extLst>
            </p:cNvPr>
            <p:cNvSpPr txBox="1"/>
            <p:nvPr/>
          </p:nvSpPr>
          <p:spPr>
            <a:xfrm>
              <a:off x="5167536" y="930643"/>
              <a:ext cx="7511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400" dirty="0">
                  <a:solidFill>
                    <a:schemeClr val="bg1"/>
                  </a:solidFill>
                </a:rPr>
                <a:t>(Test)</a:t>
              </a:r>
              <a:endParaRPr lang="en-GB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1B31FCB8-0804-D5B0-7B07-B02B2A9DF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339" y="2822439"/>
            <a:ext cx="3536481" cy="27656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1D4F52D3-5C75-0E39-C042-9218E2B6C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809" y="2740311"/>
            <a:ext cx="3917312" cy="294719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759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FB54C-E63F-619F-D6D1-27E7EC0F9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Preprocessing Steps Taken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8E218-85A6-3031-43DB-7B90A96DD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8429"/>
            <a:ext cx="10515600" cy="49144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sz="1200" b="1" u="sng" dirty="0"/>
              <a:t>Data Cleaning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1200" dirty="0"/>
              <a:t>Replace null values for justifiable columns (column: rate of interest, interest rate spread, upfront charges, LTV, dtir1).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1200" dirty="0"/>
              <a:t>Drop columns for non-useful features (column: ID, year).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1200" dirty="0"/>
              <a:t>Detect &amp; remove outliers more than value 100 (column: LTV).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1200" dirty="0"/>
              <a:t>General detection &amp; removal of outliers for whole dataset using Z-score method</a:t>
            </a:r>
          </a:p>
          <a:p>
            <a:pPr marL="0" indent="0">
              <a:buNone/>
            </a:pPr>
            <a:r>
              <a:rPr lang="en-SG" sz="1200" b="1" u="sng" dirty="0"/>
              <a:t>Data Transformation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1200" dirty="0"/>
              <a:t>Categorical missing value imputation using most frequent observations (column: loan limit, </a:t>
            </a:r>
            <a:r>
              <a:rPr lang="en-SG" sz="1200" dirty="0" err="1"/>
              <a:t>approv</a:t>
            </a:r>
            <a:r>
              <a:rPr lang="en-SG" sz="1200" dirty="0"/>
              <a:t> in adv, loan purpose, neg </a:t>
            </a:r>
            <a:r>
              <a:rPr lang="en-SG" sz="1200" dirty="0" err="1"/>
              <a:t>ammortization</a:t>
            </a:r>
            <a:r>
              <a:rPr lang="en-SG" sz="1200" dirty="0"/>
              <a:t>, age, submission of application).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1200" dirty="0"/>
              <a:t>Numerical missing value imputation using k-NN imputer (column: term, property value, income).</a:t>
            </a:r>
          </a:p>
          <a:p>
            <a:pPr marL="0" indent="0">
              <a:buNone/>
            </a:pPr>
            <a:r>
              <a:rPr lang="en-SG" sz="1200" b="1" u="sng" dirty="0"/>
              <a:t>Preparation for ML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200" dirty="0"/>
              <a:t>Drop columns with high correlation (using V Cramer’s) for Categorical Features (column: co-applicant credit type, submission of application, security type).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200" dirty="0"/>
              <a:t>Drop columns with high correlation for Numerical Features (column: rate of interest, upfront charges).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200" dirty="0"/>
              <a:t>Combine low frequency categorical values for affected categorical columns (column: loan type, loan purpose, occupancy type, total units, age, region).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200" dirty="0"/>
              <a:t>Use </a:t>
            </a:r>
            <a:r>
              <a:rPr lang="en-GB" sz="1200" dirty="0" err="1"/>
              <a:t>LabelEncoder</a:t>
            </a:r>
            <a:r>
              <a:rPr lang="en-GB" sz="1200" dirty="0"/>
              <a:t> for columns assumed to be of Ordinal Data (column: credit worthiness, total units, age).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200" dirty="0"/>
              <a:t>Use One-hot Encoder for columns assumed to be of Nominal Data (column: the rest of object datatype columns)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200" dirty="0"/>
              <a:t>Apply </a:t>
            </a:r>
            <a:r>
              <a:rPr lang="en-GB" sz="1200" dirty="0" err="1"/>
              <a:t>MinMaxScaler</a:t>
            </a:r>
            <a:r>
              <a:rPr lang="en-GB" sz="1200" dirty="0"/>
              <a:t> to standardize range from 0 to 1 (column: the rest of columns except those that uses </a:t>
            </a:r>
            <a:r>
              <a:rPr lang="en-GB" sz="1200" dirty="0" err="1"/>
              <a:t>LabelEncoder</a:t>
            </a:r>
            <a:r>
              <a:rPr lang="en-GB" sz="1200" dirty="0"/>
              <a:t> method)</a:t>
            </a:r>
          </a:p>
        </p:txBody>
      </p:sp>
    </p:spTree>
    <p:extLst>
      <p:ext uri="{BB962C8B-B14F-4D97-AF65-F5344CB8AC3E}">
        <p14:creationId xmlns:p14="http://schemas.microsoft.com/office/powerpoint/2010/main" val="3450594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4620B-3BAF-8A54-CDA2-ED5E70127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Exploratory Data Analysis (Train dataset)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6A44-F830-3AFF-E7F9-30CBEE41B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972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sz="2000" b="1" u="sng" dirty="0"/>
              <a:t>Univariate Analysis</a:t>
            </a:r>
          </a:p>
          <a:p>
            <a:r>
              <a:rPr lang="en-SG" sz="2000" dirty="0"/>
              <a:t>Region: Most clients resides at North &amp; South.</a:t>
            </a:r>
          </a:p>
          <a:p>
            <a:r>
              <a:rPr lang="en-SG" sz="2000" dirty="0"/>
              <a:t>Age: High percentage of clients taking loan between 35-64 years old.</a:t>
            </a:r>
          </a:p>
          <a:p>
            <a:r>
              <a:rPr lang="en-SG" sz="2000" dirty="0"/>
              <a:t>Credit Type: Most client are assessed based on Credit Information Bureau, CRIF Credit Bureau or Experian standards.</a:t>
            </a:r>
          </a:p>
          <a:p>
            <a:r>
              <a:rPr lang="en-SG" sz="2000" dirty="0"/>
              <a:t>Loan Type: Most client took up type1 loans.</a:t>
            </a:r>
          </a:p>
          <a:p>
            <a:r>
              <a:rPr lang="en-SG" sz="2000" dirty="0"/>
              <a:t>Loan Purpose: Less client has p2 purpose while rest of the purpose are generally well distributed.</a:t>
            </a:r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CCC3ED-593B-B043-B591-0638AFE8A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485" y="1935347"/>
            <a:ext cx="5497285" cy="34362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5099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4620B-3BAF-8A54-CDA2-ED5E70127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Exploratory Data Analysis (Train dataset)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6A44-F830-3AFF-E7F9-30CBEE41B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sz="2000" b="1" u="sng" dirty="0"/>
              <a:t>Bivariate Analysis</a:t>
            </a:r>
          </a:p>
          <a:p>
            <a:r>
              <a:rPr lang="en-GB" sz="2000" dirty="0"/>
              <a:t>Most transactions have not been defaulted on. But those who are male or undisclosed tend to default more.</a:t>
            </a:r>
          </a:p>
          <a:p>
            <a:r>
              <a:rPr lang="en-GB" sz="2000" dirty="0"/>
              <a:t>Peak income group are usually around the age range of 35 to 54.</a:t>
            </a:r>
          </a:p>
        </p:txBody>
      </p:sp>
      <p:pic>
        <p:nvPicPr>
          <p:cNvPr id="4" name="Picture 3" descr="A graph of a bar&#10;&#10;Description automatically generated with medium confidence">
            <a:extLst>
              <a:ext uri="{FF2B5EF4-FFF2-40B4-BE49-F238E27FC236}">
                <a16:creationId xmlns:a16="http://schemas.microsoft.com/office/drawing/2014/main" id="{D8928B06-F1E0-35E2-5722-4EC54004F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726" y="3610883"/>
            <a:ext cx="4398645" cy="2407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Picture 4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4A79E9AE-020D-B5C2-E039-8C8070423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57885"/>
            <a:ext cx="4398645" cy="2113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9709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4620B-3BAF-8A54-CDA2-ED5E70127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Exploratory Data Analysis (Train dataset)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6A44-F830-3AFF-E7F9-30CBEE41B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sz="2000" b="1" u="sng" dirty="0"/>
              <a:t>Bivariate Analysis</a:t>
            </a:r>
          </a:p>
          <a:p>
            <a:r>
              <a:rPr lang="en-GB" sz="2000" dirty="0"/>
              <a:t>Those with Equifax credit type have better scoring than others. While credit type from credit information bureau, CRIF credit information bureau, Experian generally has similar credit score.</a:t>
            </a:r>
          </a:p>
          <a:p>
            <a:r>
              <a:rPr lang="en-GB" sz="2000" dirty="0"/>
              <a:t>The bigger the property (more units), the higher the property value.</a:t>
            </a:r>
          </a:p>
        </p:txBody>
      </p:sp>
      <p:pic>
        <p:nvPicPr>
          <p:cNvPr id="6" name="Picture 5" descr="A diagram of a credit score&#10;&#10;Description automatically generated">
            <a:extLst>
              <a:ext uri="{FF2B5EF4-FFF2-40B4-BE49-F238E27FC236}">
                <a16:creationId xmlns:a16="http://schemas.microsoft.com/office/drawing/2014/main" id="{EE636C07-3FB4-9C9A-5CD8-1147143FF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473" y="4001294"/>
            <a:ext cx="4398645" cy="21374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Picture 6" descr="A diagram of a property&#10;&#10;Description automatically generated with medium confidence">
            <a:extLst>
              <a:ext uri="{FF2B5EF4-FFF2-40B4-BE49-F238E27FC236}">
                <a16:creationId xmlns:a16="http://schemas.microsoft.com/office/drawing/2014/main" id="{DE2EA6D7-E965-87EF-5375-7498D8CAF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022249"/>
            <a:ext cx="4398645" cy="2095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36138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4620B-3BAF-8A54-CDA2-ED5E70127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Exploratory Data Analysis (Train dataset)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6A44-F830-3AFF-E7F9-30CBEE41B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sz="2000" b="1" u="sng" dirty="0"/>
              <a:t>Bivariate Analysis</a:t>
            </a:r>
          </a:p>
          <a:p>
            <a:r>
              <a:rPr lang="en-GB" sz="2000" dirty="0"/>
              <a:t>The rate of interest gap doesn't differ much between interest types. </a:t>
            </a:r>
          </a:p>
          <a:p>
            <a:r>
              <a:rPr lang="en-GB" sz="2000" dirty="0"/>
              <a:t>And the interest rate spread is generally the same.</a:t>
            </a:r>
          </a:p>
        </p:txBody>
      </p:sp>
      <p:pic>
        <p:nvPicPr>
          <p:cNvPr id="8" name="Picture 7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96DE931C-4F65-B7CF-738C-92D25FF674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211"/>
          <a:stretch/>
        </p:blipFill>
        <p:spPr>
          <a:xfrm>
            <a:off x="1555693" y="3907971"/>
            <a:ext cx="4344363" cy="21016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DEE52A3-7E25-CF31-4425-C688298E4E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789"/>
          <a:stretch/>
        </p:blipFill>
        <p:spPr>
          <a:xfrm>
            <a:off x="6291945" y="3907971"/>
            <a:ext cx="3976492" cy="21016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4143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4620B-3BAF-8A54-CDA2-ED5E70127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Exploratory Data Analysis (Train dataset)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6A44-F830-3AFF-E7F9-30CBEE41B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233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sz="1800" b="1" u="sng" dirty="0"/>
              <a:t>Bivariate Analysis</a:t>
            </a:r>
          </a:p>
          <a:p>
            <a:r>
              <a:rPr lang="en-SG" sz="1800" dirty="0"/>
              <a:t>V Cramer’s: Drop high correlated categorical columns (</a:t>
            </a:r>
            <a:r>
              <a:rPr lang="en-GB" sz="1800" dirty="0"/>
              <a:t>co-</a:t>
            </a:r>
            <a:r>
              <a:rPr lang="en-GB" sz="1800" dirty="0" err="1"/>
              <a:t>applicant_credit_type</a:t>
            </a:r>
            <a:r>
              <a:rPr lang="en-GB" sz="1800" dirty="0"/>
              <a:t> | </a:t>
            </a:r>
            <a:r>
              <a:rPr lang="en-GB" sz="1800" dirty="0" err="1"/>
              <a:t>submission_of_application</a:t>
            </a:r>
            <a:r>
              <a:rPr lang="en-GB" sz="1800" dirty="0"/>
              <a:t> | </a:t>
            </a:r>
            <a:r>
              <a:rPr lang="en-GB" sz="1800" dirty="0" err="1"/>
              <a:t>Security_Type</a:t>
            </a:r>
            <a:r>
              <a:rPr lang="en-SG" sz="1800" dirty="0"/>
              <a:t>)</a:t>
            </a:r>
          </a:p>
          <a:p>
            <a:r>
              <a:rPr lang="en-SG" sz="1800" dirty="0"/>
              <a:t>Correlation Matrix: Drop high correlated numerical columns (</a:t>
            </a:r>
            <a:r>
              <a:rPr lang="en-GB" sz="1800" dirty="0" err="1"/>
              <a:t>rate_of_interest</a:t>
            </a:r>
            <a:r>
              <a:rPr lang="en-GB" sz="1800" dirty="0"/>
              <a:t> | </a:t>
            </a:r>
            <a:r>
              <a:rPr lang="en-GB" sz="1800" dirty="0" err="1"/>
              <a:t>Upfront_charges</a:t>
            </a:r>
            <a:r>
              <a:rPr lang="en-SG" sz="1800" dirty="0"/>
              <a:t>)</a:t>
            </a:r>
            <a:endParaRPr lang="en-GB" sz="1800" dirty="0"/>
          </a:p>
        </p:txBody>
      </p:sp>
      <p:pic>
        <p:nvPicPr>
          <p:cNvPr id="4" name="Picture 3" descr="A chart with red and blue squares&#10;&#10;Description automatically generated">
            <a:extLst>
              <a:ext uri="{FF2B5EF4-FFF2-40B4-BE49-F238E27FC236}">
                <a16:creationId xmlns:a16="http://schemas.microsoft.com/office/drawing/2014/main" id="{F45D2C14-9A3E-2EBE-3549-F3AE7B500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176" y="3208110"/>
            <a:ext cx="4067810" cy="3448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59AD267-1E45-C0B6-CFD2-E94825CA4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086" y="3084602"/>
            <a:ext cx="4051300" cy="36950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01108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1851</Words>
  <Application>Microsoft Office PowerPoint</Application>
  <PresentationFormat>Widescreen</PresentationFormat>
  <Paragraphs>401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Aptos</vt:lpstr>
      <vt:lpstr>Aptos Display</vt:lpstr>
      <vt:lpstr>Arial</vt:lpstr>
      <vt:lpstr>Office Theme</vt:lpstr>
      <vt:lpstr>Sha’s ppt</vt:lpstr>
      <vt:lpstr>Initial Review of Loan Default dataset</vt:lpstr>
      <vt:lpstr>Initial Review of Loan Default dataset</vt:lpstr>
      <vt:lpstr>Preprocessing Steps Taken</vt:lpstr>
      <vt:lpstr>Exploratory Data Analysis (Train dataset)</vt:lpstr>
      <vt:lpstr>Exploratory Data Analysis (Train dataset)</vt:lpstr>
      <vt:lpstr>Exploratory Data Analysis (Train dataset)</vt:lpstr>
      <vt:lpstr>Exploratory Data Analysis (Train dataset)</vt:lpstr>
      <vt:lpstr>Exploratory Data Analysis (Train dataset)</vt:lpstr>
      <vt:lpstr>Chosen Machine Learning Algorithms</vt:lpstr>
      <vt:lpstr>Initial Base Models Performance</vt:lpstr>
      <vt:lpstr>Initial Base Models Performance</vt:lpstr>
      <vt:lpstr>Strategies to Overcome Misclassification</vt:lpstr>
      <vt:lpstr>1. Feature Engineering – Feature Selection </vt:lpstr>
      <vt:lpstr>1. Feature Engineering – Feature Selection </vt:lpstr>
      <vt:lpstr>1. Feature Engineering – Feature Selection </vt:lpstr>
      <vt:lpstr>2. Oversampling – SMOTE </vt:lpstr>
      <vt:lpstr>2. Oversampling – SMOTE </vt:lpstr>
      <vt:lpstr>2. Oversampling – SMOTE </vt:lpstr>
      <vt:lpstr>3. Hyperparameter Tuning</vt:lpstr>
      <vt:lpstr>3. Hyperparameter Tuning</vt:lpstr>
      <vt:lpstr>3. Hyperparameter Tuning</vt:lpstr>
      <vt:lpstr>4. Error Analysis (Test vs Predicted)</vt:lpstr>
      <vt:lpstr>4. Error Analysis (Test vs Predicted)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ShaRinah .z</dc:creator>
  <cp:lastModifiedBy>ShaRinah .z</cp:lastModifiedBy>
  <cp:revision>18</cp:revision>
  <dcterms:created xsi:type="dcterms:W3CDTF">2024-08-18T12:36:38Z</dcterms:created>
  <dcterms:modified xsi:type="dcterms:W3CDTF">2024-08-19T15:52:31Z</dcterms:modified>
</cp:coreProperties>
</file>